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1974" r:id="rId3"/>
    <p:sldId id="1981" r:id="rId4"/>
    <p:sldId id="271" r:id="rId5"/>
    <p:sldId id="1978" r:id="rId6"/>
    <p:sldId id="1976" r:id="rId7"/>
    <p:sldId id="2002" r:id="rId8"/>
    <p:sldId id="1967" r:id="rId9"/>
    <p:sldId id="1968" r:id="rId10"/>
    <p:sldId id="2003" r:id="rId11"/>
    <p:sldId id="2006" r:id="rId12"/>
    <p:sldId id="1963" r:id="rId13"/>
    <p:sldId id="2004" r:id="rId14"/>
    <p:sldId id="1994" r:id="rId15"/>
    <p:sldId id="1991" r:id="rId16"/>
    <p:sldId id="1990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55" d="100"/>
          <a:sy n="55" d="100"/>
        </p:scale>
        <p:origin x="58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9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C95D3-72B8-4E35-BB76-2061595EEEA3}" type="datetimeFigureOut">
              <a:rPr lang="sv-SE" smtClean="0"/>
              <a:t>2020-11-18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D33F2-3A68-4078-A485-337F47076E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7315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A71423-4AC7-4094-B239-B33FB6DCB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8C8472-7F1A-4B89-A0C8-F8603F84B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55D340-3802-45E9-9E62-A0AB01EE6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B653-C473-4C62-A6DF-6467B87BC684}" type="datetime1">
              <a:rPr lang="sv-SE" smtClean="0"/>
              <a:t>2020-11-18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A41EA2-7AFC-4695-A245-A0A3927F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2C3132-B8F3-42D7-9DB8-A67A2715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234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241D8C-F103-4EEB-8B1E-91D85FD5A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3217DFB-85BE-4943-AFA3-83B7C71AC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A506E7-2537-4B42-AC4B-57DBC51B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FE41-549F-4088-A37E-0010FB4FC731}" type="datetime1">
              <a:rPr lang="sv-SE" smtClean="0"/>
              <a:t>2020-11-18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B9934F-C92C-4F71-9B29-C5F52376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BC430A-391F-4D9E-97F1-CFB8D636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67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9B5D745-1C1B-46B5-99D6-F5908EFA1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106B703-490A-444A-BE65-7E8E1F435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AD30E8-56E8-43A5-8187-3FFD8274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539-98A4-4BC9-8ADD-53B2621DF87C}" type="datetime1">
              <a:rPr lang="sv-SE" smtClean="0"/>
              <a:t>2020-11-18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A02C36F-CA1E-4993-AC4B-4C664F4F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577439-7470-419F-9E3D-71EBF661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160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82E52D-C100-479C-ADCB-FE042D8D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C19177-43F5-452A-9E06-F64064EFA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E99FD1-02F6-4D9F-9079-18DFE50D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A158-3DE7-494D-A278-48F42BADD79D}" type="datetime1">
              <a:rPr lang="sv-SE" smtClean="0"/>
              <a:t>2020-11-18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C5A03A-E591-4329-A989-8B37E9E7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884753C-2192-4532-99C3-6294887E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130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604106-F368-400B-86ED-31ED2675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08CE3B1-D6F2-47F3-A74B-55D982C38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B2863F-83D8-4AF7-BBDC-D553B611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939E-CB38-40D6-9F19-79A85BA77635}" type="datetime1">
              <a:rPr lang="sv-SE" smtClean="0"/>
              <a:t>2020-11-18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07B0D5-50F3-4E25-9B91-A229C05A9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928AA5-2A18-4830-A6BB-8DFA975B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45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54E686-4552-4ECC-BCD7-6A3688C0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D92427-123E-4C62-BF49-D8F322AA6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F33CD8-4B75-42F0-B096-5500DF8F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04EF5F0-6C0C-459A-8911-853CCDADE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F9FD-2596-4660-95BB-A15ED88FAB18}" type="datetime1">
              <a:rPr lang="sv-SE" smtClean="0"/>
              <a:t>2020-11-18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D949004-AFD3-4C25-A03D-332FCB8CB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1120184-EC9A-4229-8905-B49A0DB1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477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C662A4-0425-4971-A543-1702CA209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1612DE-8E53-45C4-BB5D-7B50ED049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42555DC-84B7-46E2-B527-AB2A8F0C9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6820E28-767D-4BC1-8572-8306512F9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685088D-02CB-43CE-B2ED-5418CFE7D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13A4A83-C2AF-45D1-83D1-5436B043B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759B-BDA8-4BDC-B5C4-932DA4C77BEC}" type="datetime1">
              <a:rPr lang="sv-SE" smtClean="0"/>
              <a:t>2020-11-18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CC16826-44D0-48AF-9BCB-7BBA8430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981301C-3715-44D5-BEE7-1EC5A8ED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108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E9B1DB-AC9D-40F5-A88A-551A8116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26095-9840-4BD3-AA71-454A4D51C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E5D9-5B92-4B5C-8E1C-87F96DC0D579}" type="datetime1">
              <a:rPr lang="sv-SE" smtClean="0"/>
              <a:t>2020-11-18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D4BF966-CB8C-4908-BFF0-929D10C1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E021F41-26F3-4F51-B31E-F998B891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250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9F6E301-F9B3-48DD-9B65-B3E42FB5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531D-EAF0-449E-ACA9-438F2471D88E}" type="datetime1">
              <a:rPr lang="sv-SE" smtClean="0"/>
              <a:t>2020-11-18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A2B08FF-3CB5-4692-A688-F1B033C7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9548408-F52D-4378-909E-AA801BC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803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19A1DD-7ED0-4AEC-9322-4DA41C0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E5A08B-17C1-4E30-A71B-18D0F7CC5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88B1AE-A3B1-476D-9AF6-7E0807BC9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7172398-4EE0-4D52-A2C0-24FF1C36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ED5B-AA1C-4076-BA5C-5223F11D4DEC}" type="datetime1">
              <a:rPr lang="sv-SE" smtClean="0"/>
              <a:t>2020-11-18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22FC86F-C795-4D87-AF75-6D60F597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80F6995-912E-483A-8FB7-DF4A685B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891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E3F1BC-7D86-4842-A157-6A0879DC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7303A95-12D8-48A3-BE38-2AB039196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116E48-BFCC-4023-A412-211FC5EF1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43D9C5A-AE50-42AF-A9EF-73E3E0FF9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7B35-AE5A-4A3E-864F-E8F3C357E95F}" type="datetime1">
              <a:rPr lang="sv-SE" smtClean="0"/>
              <a:t>2020-11-18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5189238-BDE6-4142-9C59-B82E02BE3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1203676-CBB3-43C7-BBFF-ABC421DF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07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7C44F6-FB62-4D96-9A41-003F0354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880FD67-5208-40B8-8873-C7EF88482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875D63-38D9-4BE3-BA05-6A5DAE7B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929A-F42D-4544-BE9F-35F41EFE21E1}" type="datetime1">
              <a:rPr lang="sv-SE" smtClean="0"/>
              <a:t>2020-11-18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B01BFC-F90D-4D57-816E-A3EEB58E0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442475-A56A-4CAB-BB58-24C1A267B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8DAF-10FA-40E9-8E1B-2BFB524C02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600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spine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spine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4s.nu/dialogue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westudy.se/SweSpineEng/Index.asp?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B5030371-0543-43E9-8308-C05D0CECA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631" y="603467"/>
            <a:ext cx="10972800" cy="1655762"/>
          </a:xfrm>
        </p:spPr>
        <p:txBody>
          <a:bodyPr>
            <a:noAutofit/>
          </a:bodyPr>
          <a:lstStyle/>
          <a:p>
            <a:r>
              <a:rPr lang="sv-SE" sz="4400" b="1" dirty="0"/>
              <a:t>Spine </a:t>
            </a:r>
            <a:r>
              <a:rPr lang="sv-SE" sz="4400" b="1" dirty="0" err="1"/>
              <a:t>surgery</a:t>
            </a:r>
            <a:r>
              <a:rPr lang="sv-SE" sz="4400" b="1" dirty="0"/>
              <a:t> – </a:t>
            </a:r>
            <a:r>
              <a:rPr lang="sv-SE" sz="4400" b="1" dirty="0" err="1"/>
              <a:t>discussion</a:t>
            </a:r>
            <a:r>
              <a:rPr lang="sv-SE" sz="4400" b="1" dirty="0"/>
              <a:t> </a:t>
            </a:r>
            <a:r>
              <a:rPr lang="sv-SE" sz="4400" b="1" dirty="0" err="1"/>
              <a:t>with</a:t>
            </a:r>
            <a:r>
              <a:rPr lang="sv-SE" sz="4400" b="1" dirty="0"/>
              <a:t> the patient</a:t>
            </a:r>
          </a:p>
          <a:p>
            <a:endParaRPr lang="sv-SE" sz="1800" b="1" dirty="0"/>
          </a:p>
          <a:p>
            <a:r>
              <a:rPr lang="sv-SE" sz="6000" b="1" dirty="0"/>
              <a:t>The ”</a:t>
            </a:r>
            <a:r>
              <a:rPr lang="sv-SE" sz="6000" b="1" dirty="0" err="1"/>
              <a:t>Dialogue</a:t>
            </a:r>
            <a:r>
              <a:rPr lang="sv-SE" sz="6000" b="1" dirty="0"/>
              <a:t> support”</a:t>
            </a:r>
            <a:r>
              <a:rPr lang="sv-SE" sz="4000" b="1" dirty="0"/>
              <a:t> </a:t>
            </a:r>
          </a:p>
          <a:p>
            <a:r>
              <a:rPr lang="sv-SE" sz="4000" b="1" dirty="0">
                <a:hlinkClick r:id="rId2"/>
              </a:rPr>
              <a:t>www.eurospine.org</a:t>
            </a:r>
            <a:endParaRPr lang="sv-SE" sz="4000" b="1" dirty="0"/>
          </a:p>
          <a:p>
            <a:endParaRPr lang="sv-SE" b="1" dirty="0"/>
          </a:p>
          <a:p>
            <a:r>
              <a:rPr lang="sv-SE" b="1" dirty="0"/>
              <a:t>A </a:t>
            </a:r>
            <a:r>
              <a:rPr lang="sv-SE" b="1" dirty="0" err="1"/>
              <a:t>prediction</a:t>
            </a:r>
            <a:r>
              <a:rPr lang="sv-SE" b="1" dirty="0"/>
              <a:t> </a:t>
            </a:r>
            <a:r>
              <a:rPr lang="sv-SE" b="1" dirty="0" err="1"/>
              <a:t>tool</a:t>
            </a:r>
            <a:r>
              <a:rPr lang="sv-SE" b="1" dirty="0"/>
              <a:t> </a:t>
            </a:r>
            <a:r>
              <a:rPr lang="sv-SE" b="1" dirty="0" err="1"/>
              <a:t>based</a:t>
            </a:r>
            <a:r>
              <a:rPr lang="sv-SE" b="1" dirty="0"/>
              <a:t> on data from </a:t>
            </a:r>
          </a:p>
          <a:p>
            <a:r>
              <a:rPr lang="sv-SE" b="1" dirty="0"/>
              <a:t>the Swedish national </a:t>
            </a:r>
            <a:r>
              <a:rPr lang="sv-SE" b="1" dirty="0" err="1"/>
              <a:t>quality</a:t>
            </a:r>
            <a:r>
              <a:rPr lang="sv-SE" b="1" dirty="0"/>
              <a:t> </a:t>
            </a:r>
            <a:r>
              <a:rPr lang="sv-SE" b="1" dirty="0" err="1"/>
              <a:t>spine</a:t>
            </a:r>
            <a:r>
              <a:rPr lang="sv-SE" b="1" dirty="0"/>
              <a:t> register; </a:t>
            </a:r>
          </a:p>
          <a:p>
            <a:r>
              <a:rPr lang="sv-SE" sz="3200" b="1" dirty="0" err="1"/>
              <a:t>Swespine</a:t>
            </a:r>
            <a:endParaRPr lang="sv-SE" sz="3200" b="1" dirty="0"/>
          </a:p>
          <a:p>
            <a:endParaRPr lang="sv-SE" sz="1400" b="1" dirty="0"/>
          </a:p>
          <a:p>
            <a:r>
              <a:rPr lang="sv-SE" sz="1400" b="1" dirty="0"/>
              <a:t>Peter Fritzell/register manager </a:t>
            </a:r>
            <a:r>
              <a:rPr lang="sv-SE" sz="1400" b="1" dirty="0" err="1"/>
              <a:t>Swespine</a:t>
            </a:r>
            <a:endParaRPr lang="sv-SE" sz="1800" b="1" dirty="0"/>
          </a:p>
          <a:p>
            <a:endParaRPr lang="sv-SE" b="1" dirty="0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AB581293-5F04-4DC3-A047-620FB51B4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D2E8A66-5D01-4FC2-9BAA-68AE79076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991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E46C115B-74F1-4087-A334-C38B0F9590E0}"/>
              </a:ext>
            </a:extLst>
          </p:cNvPr>
          <p:cNvSpPr txBox="1"/>
          <p:nvPr/>
        </p:nvSpPr>
        <p:spPr>
          <a:xfrm>
            <a:off x="360005" y="1728922"/>
            <a:ext cx="1162244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sz="2000" b="1" dirty="0"/>
          </a:p>
          <a:p>
            <a:r>
              <a:rPr lang="sv-SE" sz="2800" b="1" dirty="0"/>
              <a:t>         The ”</a:t>
            </a:r>
            <a:r>
              <a:rPr lang="sv-SE" sz="2800" b="1" dirty="0" err="1"/>
              <a:t>Dialogue</a:t>
            </a:r>
            <a:r>
              <a:rPr lang="sv-SE" sz="2800" b="1" dirty="0"/>
              <a:t> support”, is </a:t>
            </a:r>
            <a:r>
              <a:rPr lang="sv-SE" sz="2800" b="1" dirty="0" err="1"/>
              <a:t>based</a:t>
            </a:r>
            <a:r>
              <a:rPr lang="sv-SE" sz="2800" b="1" dirty="0"/>
              <a:t> on national Swespine data in a </a:t>
            </a:r>
          </a:p>
          <a:p>
            <a:r>
              <a:rPr lang="sv-SE" sz="2800" b="1" dirty="0"/>
              <a:t>                          ”ten </a:t>
            </a:r>
            <a:r>
              <a:rPr lang="sv-SE" sz="2800" b="1" dirty="0" err="1"/>
              <a:t>year</a:t>
            </a:r>
            <a:r>
              <a:rPr lang="sv-SE" sz="2800" b="1" dirty="0"/>
              <a:t> </a:t>
            </a:r>
            <a:r>
              <a:rPr lang="sv-SE" sz="2800" b="1" dirty="0" err="1"/>
              <a:t>window</a:t>
            </a:r>
            <a:r>
              <a:rPr lang="sv-SE" sz="3600" b="1" dirty="0"/>
              <a:t>” - </a:t>
            </a:r>
            <a:r>
              <a:rPr lang="sv-SE" sz="2800" b="1" dirty="0" err="1"/>
              <a:t>upgraded</a:t>
            </a:r>
            <a:r>
              <a:rPr lang="sv-SE" sz="2800" b="1" dirty="0"/>
              <a:t> </a:t>
            </a:r>
            <a:r>
              <a:rPr lang="sv-SE" sz="2800" b="1" dirty="0" err="1"/>
              <a:t>each</a:t>
            </a:r>
            <a:r>
              <a:rPr lang="sv-SE" sz="2800" b="1" dirty="0"/>
              <a:t> </a:t>
            </a:r>
            <a:r>
              <a:rPr lang="sv-SE" sz="2800" b="1" dirty="0" err="1"/>
              <a:t>year</a:t>
            </a:r>
            <a:r>
              <a:rPr lang="sv-SE" sz="2800" b="1" dirty="0"/>
              <a:t>              </a:t>
            </a:r>
            <a:endParaRPr lang="sv-SE" sz="2000" b="1" dirty="0"/>
          </a:p>
          <a:p>
            <a:r>
              <a:rPr lang="sv-SE" sz="2000" b="1" dirty="0"/>
              <a:t>  </a:t>
            </a:r>
          </a:p>
          <a:p>
            <a:r>
              <a:rPr lang="sv-SE" sz="2000" b="1" dirty="0"/>
              <a:t>     </a:t>
            </a:r>
            <a:r>
              <a:rPr lang="sv-SE" sz="2000" b="1" dirty="0" err="1"/>
              <a:t>Each</a:t>
            </a:r>
            <a:r>
              <a:rPr lang="sv-SE" sz="2000" b="1" dirty="0"/>
              <a:t> </a:t>
            </a:r>
            <a:r>
              <a:rPr lang="sv-SE" sz="2000" b="1" dirty="0" err="1"/>
              <a:t>prediction</a:t>
            </a:r>
            <a:r>
              <a:rPr lang="sv-SE" sz="2000" b="1" dirty="0"/>
              <a:t> is </a:t>
            </a:r>
            <a:r>
              <a:rPr lang="sv-SE" sz="2000" b="1" dirty="0" err="1"/>
              <a:t>based</a:t>
            </a:r>
            <a:r>
              <a:rPr lang="sv-SE" sz="2000" b="1" dirty="0"/>
              <a:t> on </a:t>
            </a:r>
            <a:r>
              <a:rPr lang="sv-SE" sz="2000" b="1" dirty="0" err="1"/>
              <a:t>appr</a:t>
            </a:r>
            <a:r>
              <a:rPr lang="sv-SE" sz="2000" b="1" dirty="0"/>
              <a:t>. 2-12 000 patients </a:t>
            </a:r>
            <a:r>
              <a:rPr lang="sv-SE" sz="2000" b="1" dirty="0" err="1"/>
              <a:t>depending</a:t>
            </a:r>
            <a:r>
              <a:rPr lang="sv-SE" sz="2000" b="1" dirty="0"/>
              <a:t> on the </a:t>
            </a:r>
            <a:r>
              <a:rPr lang="sv-SE" sz="2000" b="1" dirty="0" err="1"/>
              <a:t>individual’s</a:t>
            </a:r>
            <a:r>
              <a:rPr lang="sv-SE" sz="2000" b="1" dirty="0"/>
              <a:t> </a:t>
            </a:r>
            <a:r>
              <a:rPr lang="sv-SE" sz="2000" b="1" dirty="0" err="1"/>
              <a:t>profile</a:t>
            </a:r>
            <a:r>
              <a:rPr lang="sv-SE" sz="2000" b="1" dirty="0"/>
              <a:t> at </a:t>
            </a:r>
            <a:r>
              <a:rPr lang="sv-SE" sz="2000" b="1" dirty="0" err="1"/>
              <a:t>baseline</a:t>
            </a:r>
            <a:r>
              <a:rPr lang="sv-SE" sz="2000" b="1" dirty="0"/>
              <a:t>. </a:t>
            </a:r>
          </a:p>
          <a:p>
            <a:r>
              <a:rPr lang="sv-SE" sz="2000" b="1" dirty="0"/>
              <a:t>         </a:t>
            </a:r>
            <a:r>
              <a:rPr lang="sv-SE" sz="2000" b="1" dirty="0" err="1"/>
              <a:t>Together</a:t>
            </a:r>
            <a:r>
              <a:rPr lang="sv-SE" sz="2000" b="1" dirty="0"/>
              <a:t> </a:t>
            </a:r>
            <a:r>
              <a:rPr lang="sv-SE" sz="2000" b="1" dirty="0" err="1"/>
              <a:t>with</a:t>
            </a:r>
            <a:r>
              <a:rPr lang="sv-SE" sz="2000" b="1" dirty="0"/>
              <a:t> </a:t>
            </a:r>
            <a:r>
              <a:rPr lang="sv-SE" sz="2000" b="1" dirty="0" err="1"/>
              <a:t>every</a:t>
            </a:r>
            <a:r>
              <a:rPr lang="sv-SE" sz="2000" b="1" dirty="0"/>
              <a:t> </a:t>
            </a:r>
            <a:r>
              <a:rPr lang="sv-SE" sz="2000" b="1" dirty="0" err="1"/>
              <a:t>prediction</a:t>
            </a:r>
            <a:r>
              <a:rPr lang="sv-SE" sz="2000" b="1" dirty="0"/>
              <a:t> the </a:t>
            </a:r>
            <a:r>
              <a:rPr lang="sv-SE" sz="2000" b="1" dirty="0" err="1"/>
              <a:t>number</a:t>
            </a:r>
            <a:r>
              <a:rPr lang="sv-SE" sz="2000" b="1" dirty="0"/>
              <a:t> </a:t>
            </a:r>
            <a:r>
              <a:rPr lang="sv-SE" sz="2000" b="1" dirty="0" err="1"/>
              <a:t>of</a:t>
            </a:r>
            <a:r>
              <a:rPr lang="sv-SE" sz="2000" b="1" dirty="0"/>
              <a:t> patients </a:t>
            </a:r>
            <a:r>
              <a:rPr lang="sv-SE" sz="2000" b="1" dirty="0" err="1"/>
              <a:t>behind</a:t>
            </a:r>
            <a:r>
              <a:rPr lang="sv-SE" sz="2000" b="1" dirty="0"/>
              <a:t> </a:t>
            </a:r>
            <a:r>
              <a:rPr lang="sv-SE" sz="2000" b="1" dirty="0" err="1"/>
              <a:t>this</a:t>
            </a:r>
            <a:r>
              <a:rPr lang="sv-SE" sz="2000" b="1" dirty="0"/>
              <a:t> </a:t>
            </a:r>
            <a:r>
              <a:rPr lang="sv-SE" sz="2000" b="1" dirty="0" err="1"/>
              <a:t>prediction</a:t>
            </a:r>
            <a:r>
              <a:rPr lang="sv-SE" sz="2000" b="1" dirty="0"/>
              <a:t> </a:t>
            </a:r>
            <a:r>
              <a:rPr lang="sv-SE" sz="2000" b="1" dirty="0" err="1"/>
              <a:t>can</a:t>
            </a:r>
            <a:r>
              <a:rPr lang="sv-SE" sz="2000" b="1" dirty="0"/>
              <a:t> be </a:t>
            </a:r>
            <a:r>
              <a:rPr lang="sv-SE" sz="2000" b="1" dirty="0" err="1"/>
              <a:t>vizualised</a:t>
            </a:r>
            <a:r>
              <a:rPr lang="sv-SE" sz="2000" b="1" dirty="0"/>
              <a:t>.  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2183D28-2652-4D8B-BE46-BB7490FC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CCB588A-615D-4A15-BFD7-B70BB4FE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98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6A742474-593B-4E14-BC8A-2110C8C8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10C57C8-C0C2-40B0-BB83-DBB62DDE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11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539473A-B877-4C8D-856D-5A614C6E6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56" y="548390"/>
            <a:ext cx="11613887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28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D25470B-EB13-4DC9-A353-618C4A69B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37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D20DADB-5861-481C-870B-25805192B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6"/>
            <a:ext cx="12192000" cy="68477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2E2ED8E-4369-4754-88F7-4D8050ABAC67}"/>
              </a:ext>
            </a:extLst>
          </p:cNvPr>
          <p:cNvSpPr txBox="1"/>
          <p:nvPr/>
        </p:nvSpPr>
        <p:spPr>
          <a:xfrm>
            <a:off x="3263964" y="653828"/>
            <a:ext cx="7797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i="1" dirty="0"/>
              <a:t>Note </a:t>
            </a:r>
            <a:r>
              <a:rPr lang="sv-SE" sz="1600" i="1" dirty="0" err="1"/>
              <a:t>that</a:t>
            </a:r>
            <a:r>
              <a:rPr lang="sv-SE" sz="1600" i="1" dirty="0"/>
              <a:t> Back </a:t>
            </a:r>
            <a:r>
              <a:rPr lang="sv-SE" sz="1600" i="1" dirty="0" err="1"/>
              <a:t>specific</a:t>
            </a:r>
            <a:r>
              <a:rPr lang="sv-SE" sz="1600" i="1" dirty="0"/>
              <a:t> information is not </a:t>
            </a:r>
            <a:r>
              <a:rPr lang="sv-SE" sz="1600" i="1" dirty="0" err="1"/>
              <a:t>shown</a:t>
            </a:r>
            <a:r>
              <a:rPr lang="sv-SE" sz="1600" i="1" dirty="0"/>
              <a:t>, </a:t>
            </a:r>
            <a:r>
              <a:rPr lang="sv-SE" sz="1600" i="1" dirty="0" err="1"/>
              <a:t>but</a:t>
            </a:r>
            <a:r>
              <a:rPr lang="sv-SE" sz="1600" i="1" dirty="0"/>
              <a:t> </a:t>
            </a:r>
            <a:r>
              <a:rPr lang="sv-SE" sz="1600" i="1" dirty="0" err="1"/>
              <a:t>variables</a:t>
            </a:r>
            <a:r>
              <a:rPr lang="sv-SE" sz="1600" i="1" dirty="0"/>
              <a:t> </a:t>
            </a:r>
            <a:r>
              <a:rPr lang="sv-SE" sz="1600" i="1" dirty="0" err="1"/>
              <a:t>here</a:t>
            </a:r>
            <a:r>
              <a:rPr lang="sv-SE" sz="1600" i="1" dirty="0"/>
              <a:t> </a:t>
            </a:r>
            <a:r>
              <a:rPr lang="sv-SE" sz="1600" i="1" dirty="0" err="1"/>
              <a:t>should</a:t>
            </a:r>
            <a:r>
              <a:rPr lang="sv-SE" sz="1600" i="1" dirty="0"/>
              <a:t> </a:t>
            </a:r>
            <a:r>
              <a:rPr lang="sv-SE" sz="1600" i="1" dirty="0" err="1"/>
              <a:t>also</a:t>
            </a:r>
            <a:r>
              <a:rPr lang="sv-SE" sz="1600" i="1" dirty="0"/>
              <a:t> be </a:t>
            </a:r>
            <a:r>
              <a:rPr lang="sv-SE" sz="1600" i="1" dirty="0" err="1"/>
              <a:t>selected</a:t>
            </a:r>
            <a:r>
              <a:rPr lang="sv-SE" sz="1600" i="1" dirty="0"/>
              <a:t>! </a:t>
            </a:r>
          </a:p>
        </p:txBody>
      </p:sp>
      <p:sp>
        <p:nvSpPr>
          <p:cNvPr id="3" name="Pil: höger 2">
            <a:extLst>
              <a:ext uri="{FF2B5EF4-FFF2-40B4-BE49-F238E27FC236}">
                <a16:creationId xmlns:a16="http://schemas.microsoft.com/office/drawing/2014/main" id="{E7025FDE-0031-48E7-B9BB-8519D473D5BF}"/>
              </a:ext>
            </a:extLst>
          </p:cNvPr>
          <p:cNvSpPr/>
          <p:nvPr/>
        </p:nvSpPr>
        <p:spPr>
          <a:xfrm rot="9599585">
            <a:off x="2241728" y="929465"/>
            <a:ext cx="1031845" cy="1258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6493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5647E746-08D5-4347-B4F9-F038725054E1}"/>
              </a:ext>
            </a:extLst>
          </p:cNvPr>
          <p:cNvSpPr/>
          <p:nvPr/>
        </p:nvSpPr>
        <p:spPr>
          <a:xfrm>
            <a:off x="3293706" y="1166327"/>
            <a:ext cx="4780384" cy="436672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A7CF48D-F809-4342-8D16-401A16038AE6}"/>
              </a:ext>
            </a:extLst>
          </p:cNvPr>
          <p:cNvSpPr txBox="1"/>
          <p:nvPr/>
        </p:nvSpPr>
        <p:spPr>
          <a:xfrm>
            <a:off x="4612193" y="969666"/>
            <a:ext cx="227398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                  ………</a:t>
            </a:r>
          </a:p>
          <a:p>
            <a:r>
              <a:rPr lang="sv-SE" sz="1600" dirty="0"/>
              <a:t> …………………………………….</a:t>
            </a:r>
            <a:br>
              <a:rPr lang="sv-SE" sz="1600" dirty="0"/>
            </a:br>
            <a:r>
              <a:rPr lang="sv-SE" sz="16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                …………………………………</a:t>
            </a:r>
          </a:p>
          <a:p>
            <a:endParaRPr lang="sv-SE" sz="16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CF46082-F4AA-4DEB-AF8C-FF9A5FC738A9}"/>
              </a:ext>
            </a:extLst>
          </p:cNvPr>
          <p:cNvSpPr txBox="1"/>
          <p:nvPr/>
        </p:nvSpPr>
        <p:spPr>
          <a:xfrm>
            <a:off x="3682721" y="1889090"/>
            <a:ext cx="929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……….</a:t>
            </a:r>
          </a:p>
          <a:p>
            <a:r>
              <a:rPr lang="sv-SE" dirty="0"/>
              <a:t>…………..</a:t>
            </a:r>
          </a:p>
          <a:p>
            <a:r>
              <a:rPr lang="sv-SE" dirty="0"/>
              <a:t>…………………………………………………………………………………….</a:t>
            </a:r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A979A5C-DAE4-4D0D-A2C8-5B4C82102B7F}"/>
              </a:ext>
            </a:extLst>
          </p:cNvPr>
          <p:cNvSpPr txBox="1"/>
          <p:nvPr/>
        </p:nvSpPr>
        <p:spPr>
          <a:xfrm>
            <a:off x="6757517" y="1780029"/>
            <a:ext cx="929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……….</a:t>
            </a:r>
          </a:p>
          <a:p>
            <a:r>
              <a:rPr lang="sv-SE" dirty="0"/>
              <a:t>…………..</a:t>
            </a:r>
          </a:p>
          <a:p>
            <a:r>
              <a:rPr lang="sv-SE" dirty="0"/>
              <a:t>…………………………………………………………………………………….</a:t>
            </a:r>
          </a:p>
          <a:p>
            <a:endParaRPr lang="sv-SE" dirty="0"/>
          </a:p>
        </p:txBody>
      </p:sp>
      <p:sp>
        <p:nvSpPr>
          <p:cNvPr id="6" name="Stjärna: 6 punkter 5">
            <a:extLst>
              <a:ext uri="{FF2B5EF4-FFF2-40B4-BE49-F238E27FC236}">
                <a16:creationId xmlns:a16="http://schemas.microsoft.com/office/drawing/2014/main" id="{66A73F45-3F94-479C-A0B9-86281CD505C3}"/>
              </a:ext>
            </a:extLst>
          </p:cNvPr>
          <p:cNvSpPr/>
          <p:nvPr/>
        </p:nvSpPr>
        <p:spPr>
          <a:xfrm>
            <a:off x="6315388" y="1833823"/>
            <a:ext cx="311499" cy="36676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EBFE4D2-D244-43E4-A21D-9FCFA198ACFA}"/>
              </a:ext>
            </a:extLst>
          </p:cNvPr>
          <p:cNvSpPr txBox="1"/>
          <p:nvPr/>
        </p:nvSpPr>
        <p:spPr>
          <a:xfrm>
            <a:off x="2271715" y="348116"/>
            <a:ext cx="7135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The </a:t>
            </a:r>
            <a:r>
              <a:rPr lang="sv-SE" sz="2800" b="1" dirty="0" err="1"/>
              <a:t>Dialogue</a:t>
            </a:r>
            <a:r>
              <a:rPr lang="sv-SE" sz="2800" b="1" dirty="0"/>
              <a:t> support – </a:t>
            </a:r>
            <a:r>
              <a:rPr lang="sv-SE" sz="2800" b="1" dirty="0" err="1"/>
              <a:t>important</a:t>
            </a:r>
            <a:r>
              <a:rPr lang="sv-SE" sz="2800" b="1" dirty="0"/>
              <a:t> to </a:t>
            </a:r>
            <a:r>
              <a:rPr lang="sv-SE" sz="2800" b="1" dirty="0" err="1"/>
              <a:t>reflect</a:t>
            </a:r>
            <a:r>
              <a:rPr lang="sv-SE" sz="2800" b="1" dirty="0"/>
              <a:t> on</a:t>
            </a:r>
          </a:p>
        </p:txBody>
      </p:sp>
      <p:sp>
        <p:nvSpPr>
          <p:cNvPr id="10" name="Stjärna: 6 punkter 9">
            <a:extLst>
              <a:ext uri="{FF2B5EF4-FFF2-40B4-BE49-F238E27FC236}">
                <a16:creationId xmlns:a16="http://schemas.microsoft.com/office/drawing/2014/main" id="{6B80BE22-3A45-421B-9C54-69C8B6DA9CED}"/>
              </a:ext>
            </a:extLst>
          </p:cNvPr>
          <p:cNvSpPr/>
          <p:nvPr/>
        </p:nvSpPr>
        <p:spPr>
          <a:xfrm>
            <a:off x="5683898" y="3349689"/>
            <a:ext cx="311499" cy="36676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Stjärna: 6 punkter 10">
            <a:extLst>
              <a:ext uri="{FF2B5EF4-FFF2-40B4-BE49-F238E27FC236}">
                <a16:creationId xmlns:a16="http://schemas.microsoft.com/office/drawing/2014/main" id="{8DBE6248-6DF1-4C96-823F-61580B69E17D}"/>
              </a:ext>
            </a:extLst>
          </p:cNvPr>
          <p:cNvSpPr/>
          <p:nvPr/>
        </p:nvSpPr>
        <p:spPr>
          <a:xfrm>
            <a:off x="3694323" y="3023118"/>
            <a:ext cx="311499" cy="36676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B69ABD0-2A3A-4865-A4C1-D3FCA375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27B66862-6D56-407D-B69A-61D06DD6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14</a:t>
            </a:fld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F08A6189-16EF-4700-B930-BD6D6771E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6" y="5573245"/>
            <a:ext cx="1200406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30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B5030371-0543-43E9-8308-C05D0CECA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39" y="487418"/>
            <a:ext cx="11523265" cy="1655762"/>
          </a:xfrm>
        </p:spPr>
        <p:txBody>
          <a:bodyPr>
            <a:noAutofit/>
          </a:bodyPr>
          <a:lstStyle/>
          <a:p>
            <a:endParaRPr lang="sv-SE" sz="1800" b="1" dirty="0"/>
          </a:p>
          <a:p>
            <a:r>
              <a:rPr lang="sv-SE" sz="6000" b="1" dirty="0"/>
              <a:t>The ”</a:t>
            </a:r>
            <a:r>
              <a:rPr lang="sv-SE" sz="6000" b="1" dirty="0" err="1"/>
              <a:t>Dialogue</a:t>
            </a:r>
            <a:r>
              <a:rPr lang="sv-SE" sz="6000" b="1" dirty="0"/>
              <a:t> Support”</a:t>
            </a:r>
            <a:r>
              <a:rPr lang="sv-SE" sz="4000" b="1" dirty="0"/>
              <a:t> </a:t>
            </a:r>
          </a:p>
          <a:p>
            <a:endParaRPr lang="sv-SE" sz="100" b="1" dirty="0"/>
          </a:p>
          <a:p>
            <a:r>
              <a:rPr lang="sv-SE" sz="3200" b="1" dirty="0" err="1"/>
              <a:t>Collaborative</a:t>
            </a:r>
            <a:r>
              <a:rPr lang="sv-SE" sz="3200" b="1" dirty="0"/>
              <a:t> research</a:t>
            </a:r>
          </a:p>
          <a:p>
            <a:endParaRPr lang="sv-SE" sz="700" b="1" dirty="0"/>
          </a:p>
          <a:p>
            <a:pPr algn="l"/>
            <a:r>
              <a:rPr lang="sv-SE" b="1" dirty="0" err="1"/>
              <a:t>When</a:t>
            </a:r>
            <a:r>
              <a:rPr lang="sv-SE" b="1" dirty="0"/>
              <a:t> </a:t>
            </a:r>
            <a:r>
              <a:rPr lang="sv-SE" b="1" dirty="0" err="1"/>
              <a:t>you</a:t>
            </a:r>
            <a:r>
              <a:rPr lang="sv-SE" b="1" dirty="0"/>
              <a:t> </a:t>
            </a:r>
            <a:r>
              <a:rPr lang="sv-SE" b="1" dirty="0" err="1"/>
              <a:t>have</a:t>
            </a:r>
            <a:r>
              <a:rPr lang="sv-SE" b="1" dirty="0"/>
              <a:t> access to the </a:t>
            </a:r>
            <a:r>
              <a:rPr lang="sv-SE" b="1" dirty="0" err="1"/>
              <a:t>Dialogue</a:t>
            </a:r>
            <a:r>
              <a:rPr lang="sv-SE" b="1" dirty="0"/>
              <a:t> support (DS)on </a:t>
            </a:r>
            <a:r>
              <a:rPr lang="sv-SE" b="1" dirty="0" err="1"/>
              <a:t>line</a:t>
            </a:r>
            <a:r>
              <a:rPr lang="sv-SE" b="1" dirty="0"/>
              <a:t> – studies </a:t>
            </a:r>
            <a:r>
              <a:rPr lang="sv-SE" b="1" dirty="0" err="1"/>
              <a:t>are</a:t>
            </a:r>
            <a:r>
              <a:rPr lang="sv-SE" b="1" dirty="0"/>
              <a:t> </a:t>
            </a:r>
            <a:r>
              <a:rPr lang="sv-SE" b="1" dirty="0" err="1"/>
              <a:t>possible</a:t>
            </a:r>
            <a:r>
              <a:rPr lang="sv-SE" b="1" dirty="0"/>
              <a:t>, f ex; </a:t>
            </a:r>
          </a:p>
          <a:p>
            <a:pPr algn="l"/>
            <a:endParaRPr lang="sv-SE" sz="500" b="1" dirty="0"/>
          </a:p>
          <a:p>
            <a:pPr algn="l"/>
            <a:r>
              <a:rPr lang="sv-SE" b="1" dirty="0" err="1">
                <a:solidFill>
                  <a:srgbClr val="C00000"/>
                </a:solidFill>
              </a:rPr>
              <a:t>Retrospective</a:t>
            </a:r>
            <a:r>
              <a:rPr lang="sv-SE" b="1" dirty="0">
                <a:solidFill>
                  <a:srgbClr val="C00000"/>
                </a:solidFill>
              </a:rPr>
              <a:t>;</a:t>
            </a:r>
            <a:r>
              <a:rPr lang="sv-SE" b="1" dirty="0"/>
              <a:t> </a:t>
            </a:r>
            <a:r>
              <a:rPr lang="sv-SE" sz="2000" b="1" dirty="0" err="1"/>
              <a:t>insert</a:t>
            </a:r>
            <a:r>
              <a:rPr lang="sv-SE" sz="2000" b="1" dirty="0"/>
              <a:t> </a:t>
            </a:r>
            <a:r>
              <a:rPr lang="sv-SE" sz="2000" b="1" dirty="0" err="1"/>
              <a:t>variables</a:t>
            </a:r>
            <a:r>
              <a:rPr lang="sv-SE" sz="2000" b="1" dirty="0"/>
              <a:t> from </a:t>
            </a:r>
            <a:r>
              <a:rPr lang="sv-SE" sz="2000" b="1" dirty="0" err="1"/>
              <a:t>your</a:t>
            </a:r>
            <a:r>
              <a:rPr lang="sv-SE" sz="2000" b="1" dirty="0"/>
              <a:t> </a:t>
            </a:r>
            <a:r>
              <a:rPr lang="sv-SE" sz="2000" b="1" dirty="0" err="1"/>
              <a:t>existing</a:t>
            </a:r>
            <a:r>
              <a:rPr lang="sv-SE" sz="2000" b="1" dirty="0"/>
              <a:t> patients in the ”DS” – </a:t>
            </a:r>
            <a:r>
              <a:rPr lang="sv-SE" sz="2000" b="1" dirty="0" err="1"/>
              <a:t>compare</a:t>
            </a:r>
            <a:r>
              <a:rPr lang="sv-SE" sz="2000" b="1" dirty="0"/>
              <a:t> </a:t>
            </a:r>
            <a:r>
              <a:rPr lang="sv-SE" sz="2000" b="1" dirty="0" err="1"/>
              <a:t>with</a:t>
            </a:r>
            <a:r>
              <a:rPr lang="sv-SE" sz="2000" b="1" dirty="0"/>
              <a:t> </a:t>
            </a:r>
            <a:r>
              <a:rPr lang="sv-SE" sz="2000" b="1" dirty="0" err="1"/>
              <a:t>outcome</a:t>
            </a:r>
            <a:r>
              <a:rPr lang="sv-SE" sz="2000" b="1" dirty="0"/>
              <a:t> </a:t>
            </a:r>
            <a:r>
              <a:rPr lang="sv-SE" sz="2000" b="1" dirty="0" err="1"/>
              <a:t>directly</a:t>
            </a:r>
            <a:endParaRPr lang="sv-SE" sz="2000" b="1" dirty="0"/>
          </a:p>
          <a:p>
            <a:pPr algn="l"/>
            <a:r>
              <a:rPr lang="sv-SE" b="1" dirty="0" err="1">
                <a:solidFill>
                  <a:srgbClr val="C00000"/>
                </a:solidFill>
              </a:rPr>
              <a:t>Prospective</a:t>
            </a:r>
            <a:r>
              <a:rPr lang="sv-SE" b="1" dirty="0">
                <a:solidFill>
                  <a:srgbClr val="C00000"/>
                </a:solidFill>
              </a:rPr>
              <a:t>;</a:t>
            </a:r>
            <a:r>
              <a:rPr lang="sv-SE" b="1" dirty="0"/>
              <a:t> </a:t>
            </a:r>
            <a:r>
              <a:rPr lang="sv-SE" sz="2000" b="1" dirty="0" err="1"/>
              <a:t>insert</a:t>
            </a:r>
            <a:r>
              <a:rPr lang="sv-SE" sz="2000" b="1" dirty="0"/>
              <a:t> </a:t>
            </a:r>
            <a:r>
              <a:rPr lang="sv-SE" sz="2000" b="1" dirty="0" err="1"/>
              <a:t>variables</a:t>
            </a:r>
            <a:r>
              <a:rPr lang="sv-SE" sz="2000" b="1" dirty="0"/>
              <a:t> from </a:t>
            </a:r>
            <a:r>
              <a:rPr lang="sv-SE" sz="2000" b="1" dirty="0" err="1"/>
              <a:t>your</a:t>
            </a:r>
            <a:r>
              <a:rPr lang="sv-SE" sz="2000" b="1" dirty="0"/>
              <a:t> new patients in the ”DS” – </a:t>
            </a:r>
            <a:r>
              <a:rPr lang="sv-SE" sz="2000" b="1" dirty="0" err="1"/>
              <a:t>compare</a:t>
            </a:r>
            <a:r>
              <a:rPr lang="sv-SE" sz="2000" b="1" dirty="0"/>
              <a:t> </a:t>
            </a:r>
            <a:r>
              <a:rPr lang="sv-SE" sz="2000" b="1" dirty="0" err="1"/>
              <a:t>with</a:t>
            </a:r>
            <a:r>
              <a:rPr lang="sv-SE" sz="2000" b="1" dirty="0"/>
              <a:t> </a:t>
            </a:r>
            <a:r>
              <a:rPr lang="sv-SE" sz="2000" b="1" dirty="0" err="1"/>
              <a:t>outcome</a:t>
            </a:r>
            <a:r>
              <a:rPr lang="sv-SE" sz="2000" b="1" dirty="0"/>
              <a:t> </a:t>
            </a:r>
            <a:r>
              <a:rPr lang="sv-SE" sz="2000" b="1" dirty="0" err="1"/>
              <a:t>after</a:t>
            </a:r>
            <a:r>
              <a:rPr lang="sv-SE" sz="2000" b="1" dirty="0"/>
              <a:t> 1 </a:t>
            </a:r>
            <a:r>
              <a:rPr lang="sv-SE" sz="2000" b="1" dirty="0" err="1"/>
              <a:t>year</a:t>
            </a:r>
            <a:endParaRPr lang="sv-SE" sz="2000" b="1" dirty="0"/>
          </a:p>
          <a:p>
            <a:pPr algn="l"/>
            <a:r>
              <a:rPr lang="sv-SE" b="1" dirty="0">
                <a:solidFill>
                  <a:srgbClr val="C00000"/>
                </a:solidFill>
              </a:rPr>
              <a:t>*</a:t>
            </a:r>
            <a:r>
              <a:rPr lang="sv-SE" b="1" dirty="0" err="1">
                <a:solidFill>
                  <a:srgbClr val="C00000"/>
                </a:solidFill>
              </a:rPr>
              <a:t>Compare</a:t>
            </a:r>
            <a:r>
              <a:rPr lang="sv-SE" b="1" dirty="0">
                <a:solidFill>
                  <a:srgbClr val="C00000"/>
                </a:solidFill>
              </a:rPr>
              <a:t> </a:t>
            </a:r>
            <a:r>
              <a:rPr lang="sv-SE" b="1" dirty="0" err="1"/>
              <a:t>predictive</a:t>
            </a:r>
            <a:r>
              <a:rPr lang="sv-SE" b="1" dirty="0"/>
              <a:t> </a:t>
            </a:r>
            <a:r>
              <a:rPr lang="sv-SE" b="1" dirty="0" err="1"/>
              <a:t>outcome</a:t>
            </a:r>
            <a:r>
              <a:rPr lang="sv-SE" b="1" dirty="0"/>
              <a:t> from different </a:t>
            </a:r>
            <a:r>
              <a:rPr lang="sv-SE" b="1" dirty="0" err="1"/>
              <a:t>clinics</a:t>
            </a:r>
            <a:r>
              <a:rPr lang="sv-SE" b="1" dirty="0"/>
              <a:t> and </a:t>
            </a:r>
            <a:r>
              <a:rPr lang="sv-SE" b="1" dirty="0" err="1"/>
              <a:t>countries</a:t>
            </a:r>
            <a:r>
              <a:rPr lang="sv-SE" b="1" dirty="0"/>
              <a:t> </a:t>
            </a:r>
            <a:r>
              <a:rPr lang="sv-SE" b="1" dirty="0" err="1"/>
              <a:t>with</a:t>
            </a:r>
            <a:r>
              <a:rPr lang="sv-SE" b="1" dirty="0"/>
              <a:t> </a:t>
            </a:r>
            <a:r>
              <a:rPr lang="sv-SE" b="1" dirty="0" err="1"/>
              <a:t>actual</a:t>
            </a:r>
            <a:r>
              <a:rPr lang="sv-SE" b="1" dirty="0"/>
              <a:t> </a:t>
            </a:r>
            <a:r>
              <a:rPr lang="sv-SE" b="1" dirty="0" err="1"/>
              <a:t>outcome</a:t>
            </a:r>
            <a:endParaRPr lang="sv-SE" b="1" dirty="0"/>
          </a:p>
          <a:p>
            <a:pPr algn="l"/>
            <a:r>
              <a:rPr lang="sv-SE" b="1" dirty="0" err="1">
                <a:solidFill>
                  <a:srgbClr val="C00000"/>
                </a:solidFill>
              </a:rPr>
              <a:t>Compare</a:t>
            </a:r>
            <a:r>
              <a:rPr lang="sv-SE" b="1" dirty="0">
                <a:solidFill>
                  <a:srgbClr val="C00000"/>
                </a:solidFill>
              </a:rPr>
              <a:t> </a:t>
            </a:r>
            <a:r>
              <a:rPr lang="sv-SE" b="1" dirty="0" err="1"/>
              <a:t>predictive</a:t>
            </a:r>
            <a:r>
              <a:rPr lang="sv-SE" b="1" dirty="0"/>
              <a:t> </a:t>
            </a:r>
            <a:r>
              <a:rPr lang="sv-SE" b="1" dirty="0" err="1"/>
              <a:t>outcome</a:t>
            </a:r>
            <a:r>
              <a:rPr lang="sv-SE" b="1" dirty="0"/>
              <a:t> </a:t>
            </a:r>
            <a:r>
              <a:rPr lang="sv-SE" b="1" dirty="0" err="1"/>
              <a:t>with</a:t>
            </a:r>
            <a:r>
              <a:rPr lang="sv-SE" b="1" dirty="0"/>
              <a:t> </a:t>
            </a:r>
            <a:r>
              <a:rPr lang="sv-SE" b="1" dirty="0" err="1"/>
              <a:t>other</a:t>
            </a:r>
            <a:r>
              <a:rPr lang="sv-SE" b="1" dirty="0"/>
              <a:t> </a:t>
            </a:r>
            <a:r>
              <a:rPr lang="sv-SE" b="1" dirty="0" err="1"/>
              <a:t>Observational</a:t>
            </a:r>
            <a:r>
              <a:rPr lang="sv-SE" b="1" dirty="0"/>
              <a:t> studies and </a:t>
            </a:r>
            <a:r>
              <a:rPr lang="sv-SE" b="1" dirty="0" err="1"/>
              <a:t>also</a:t>
            </a:r>
            <a:r>
              <a:rPr lang="sv-SE" b="1" dirty="0"/>
              <a:t> </a:t>
            </a:r>
            <a:r>
              <a:rPr lang="sv-SE" b="1" dirty="0" err="1"/>
              <a:t>with</a:t>
            </a:r>
            <a:r>
              <a:rPr lang="sv-SE" b="1" dirty="0"/>
              <a:t> </a:t>
            </a:r>
            <a:r>
              <a:rPr lang="sv-SE" b="1" dirty="0" err="1"/>
              <a:t>RCTs</a:t>
            </a:r>
            <a:endParaRPr lang="sv-SE" b="1" dirty="0"/>
          </a:p>
          <a:p>
            <a:pPr algn="l"/>
            <a:endParaRPr lang="sv-SE" sz="1100" b="1" dirty="0"/>
          </a:p>
          <a:p>
            <a:pPr algn="l"/>
            <a:r>
              <a:rPr lang="sv-SE" b="1" dirty="0"/>
              <a:t>* </a:t>
            </a:r>
            <a:r>
              <a:rPr lang="sv-SE" b="1" dirty="0" err="1"/>
              <a:t>Several</a:t>
            </a:r>
            <a:r>
              <a:rPr lang="sv-SE" b="1" dirty="0"/>
              <a:t> </a:t>
            </a:r>
            <a:r>
              <a:rPr lang="sv-SE" b="1" dirty="0" err="1"/>
              <a:t>clinics</a:t>
            </a:r>
            <a:r>
              <a:rPr lang="sv-SE" b="1" dirty="0"/>
              <a:t> in Sweden </a:t>
            </a:r>
            <a:r>
              <a:rPr lang="sv-SE" b="1" dirty="0" err="1"/>
              <a:t>are</a:t>
            </a:r>
            <a:r>
              <a:rPr lang="sv-SE" b="1" dirty="0"/>
              <a:t> </a:t>
            </a:r>
            <a:r>
              <a:rPr lang="sv-SE" b="1" dirty="0" err="1"/>
              <a:t>interested</a:t>
            </a:r>
            <a:r>
              <a:rPr lang="sv-SE" b="1" dirty="0"/>
              <a:t> in </a:t>
            </a:r>
            <a:r>
              <a:rPr lang="sv-SE" b="1" dirty="0" err="1"/>
              <a:t>collaboration</a:t>
            </a:r>
            <a:r>
              <a:rPr lang="sv-SE" b="1" dirty="0"/>
              <a:t>, </a:t>
            </a:r>
            <a:r>
              <a:rPr lang="sv-SE" b="1" dirty="0" err="1"/>
              <a:t>f.ex</a:t>
            </a:r>
            <a:r>
              <a:rPr lang="sv-SE" b="1" dirty="0"/>
              <a:t>; </a:t>
            </a:r>
            <a:br>
              <a:rPr lang="sv-SE" b="1" dirty="0"/>
            </a:br>
            <a:r>
              <a:rPr lang="sv-SE" b="1" dirty="0"/>
              <a:t>   RKC in Stockholm, SCG in Gothenburg, Uppsala </a:t>
            </a:r>
            <a:r>
              <a:rPr lang="sv-SE" b="1" dirty="0" err="1"/>
              <a:t>university</a:t>
            </a:r>
            <a:r>
              <a:rPr lang="sv-SE" b="1" dirty="0"/>
              <a:t> </a:t>
            </a:r>
            <a:r>
              <a:rPr lang="sv-SE" b="1" dirty="0" err="1"/>
              <a:t>orthopadec</a:t>
            </a:r>
            <a:r>
              <a:rPr lang="sv-SE" b="1" dirty="0"/>
              <a:t> </a:t>
            </a:r>
            <a:r>
              <a:rPr lang="sv-SE" b="1" dirty="0" err="1"/>
              <a:t>clinic</a:t>
            </a:r>
            <a:r>
              <a:rPr lang="sv-SE" b="1" dirty="0"/>
              <a:t> </a:t>
            </a:r>
            <a:r>
              <a:rPr lang="sv-SE" b="1" dirty="0" err="1"/>
              <a:t>a.s</a:t>
            </a:r>
            <a:r>
              <a:rPr lang="sv-SE" b="1" dirty="0"/>
              <a:t> f……….</a:t>
            </a:r>
          </a:p>
          <a:p>
            <a:pPr algn="l"/>
            <a:endParaRPr lang="sv-SE" sz="400" b="1" dirty="0"/>
          </a:p>
          <a:p>
            <a:pPr algn="l"/>
            <a:r>
              <a:rPr lang="sv-SE" b="1" dirty="0"/>
              <a:t>			</a:t>
            </a:r>
            <a:endParaRPr lang="sv-SE" b="1" dirty="0">
              <a:solidFill>
                <a:srgbClr val="C00000"/>
              </a:solidFill>
            </a:endParaRPr>
          </a:p>
          <a:p>
            <a:endParaRPr lang="sv-SE" b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0C2A021-F480-4B2C-AE6D-2FFA6BC3CE32}"/>
              </a:ext>
            </a:extLst>
          </p:cNvPr>
          <p:cNvSpPr/>
          <p:nvPr/>
        </p:nvSpPr>
        <p:spPr>
          <a:xfrm>
            <a:off x="559837" y="6370582"/>
            <a:ext cx="8952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prstClr val="black"/>
                </a:solidFill>
              </a:rPr>
              <a:t>If </a:t>
            </a:r>
            <a:r>
              <a:rPr lang="sv-SE" b="1" dirty="0" err="1">
                <a:solidFill>
                  <a:prstClr val="black"/>
                </a:solidFill>
              </a:rPr>
              <a:t>you</a:t>
            </a:r>
            <a:r>
              <a:rPr lang="sv-SE" b="1" dirty="0">
                <a:solidFill>
                  <a:prstClr val="black"/>
                </a:solidFill>
              </a:rPr>
              <a:t> </a:t>
            </a:r>
            <a:r>
              <a:rPr lang="sv-SE" b="1" dirty="0" err="1">
                <a:solidFill>
                  <a:prstClr val="black"/>
                </a:solidFill>
              </a:rPr>
              <a:t>are</a:t>
            </a:r>
            <a:r>
              <a:rPr lang="sv-SE" b="1" dirty="0">
                <a:solidFill>
                  <a:prstClr val="black"/>
                </a:solidFill>
              </a:rPr>
              <a:t> </a:t>
            </a:r>
            <a:r>
              <a:rPr lang="sv-SE" b="1" dirty="0" err="1">
                <a:solidFill>
                  <a:prstClr val="black"/>
                </a:solidFill>
              </a:rPr>
              <a:t>interested</a:t>
            </a:r>
            <a:r>
              <a:rPr lang="sv-SE" b="1" dirty="0">
                <a:solidFill>
                  <a:prstClr val="black"/>
                </a:solidFill>
              </a:rPr>
              <a:t>, </a:t>
            </a:r>
            <a:r>
              <a:rPr lang="sv-SE" b="1" dirty="0" err="1">
                <a:solidFill>
                  <a:prstClr val="black"/>
                </a:solidFill>
              </a:rPr>
              <a:t>contact</a:t>
            </a:r>
            <a:r>
              <a:rPr lang="sv-SE" b="1" dirty="0">
                <a:solidFill>
                  <a:prstClr val="black"/>
                </a:solidFill>
              </a:rPr>
              <a:t>; </a:t>
            </a:r>
            <a:r>
              <a:rPr lang="sv-SE" b="1" dirty="0">
                <a:solidFill>
                  <a:srgbClr val="C00000"/>
                </a:solidFill>
              </a:rPr>
              <a:t>peterfritzell@gmail.com</a:t>
            </a:r>
            <a:endParaRPr lang="sv-SE" sz="1400" dirty="0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80D3D861-F1B7-4EC3-89A3-A085FF44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75F213-407B-401B-B233-F5458531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25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21294BF-2406-4EFD-8FB4-7012CF5236CD}"/>
              </a:ext>
            </a:extLst>
          </p:cNvPr>
          <p:cNvSpPr txBox="1"/>
          <p:nvPr/>
        </p:nvSpPr>
        <p:spPr>
          <a:xfrm>
            <a:off x="1409090" y="1477558"/>
            <a:ext cx="9033242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5400" b="1" dirty="0"/>
              <a:t>On-line on Eurospine Web site</a:t>
            </a:r>
          </a:p>
          <a:p>
            <a:pPr algn="ctr"/>
            <a:r>
              <a:rPr lang="sv-SE" sz="4000" b="1" dirty="0">
                <a:hlinkClick r:id="rId2"/>
              </a:rPr>
              <a:t>www.eurospine.org</a:t>
            </a:r>
            <a:endParaRPr lang="sv-SE" sz="4000" b="1" dirty="0"/>
          </a:p>
          <a:p>
            <a:pPr algn="ctr"/>
            <a:endParaRPr lang="sv-SE" sz="4000" b="1" dirty="0"/>
          </a:p>
          <a:p>
            <a:pPr algn="ctr"/>
            <a:r>
              <a:rPr lang="sv-SE" sz="4000" b="1" dirty="0" err="1"/>
              <a:t>Remember</a:t>
            </a:r>
            <a:r>
              <a:rPr lang="sv-SE" sz="4000" b="1" dirty="0"/>
              <a:t> – </a:t>
            </a:r>
            <a:r>
              <a:rPr lang="sv-SE" sz="4000" b="1" dirty="0" err="1"/>
              <a:t>you</a:t>
            </a:r>
            <a:r>
              <a:rPr lang="sv-SE" sz="4000" b="1" dirty="0"/>
              <a:t> </a:t>
            </a:r>
            <a:r>
              <a:rPr lang="sv-SE" sz="4000" b="1" dirty="0" err="1"/>
              <a:t>always</a:t>
            </a:r>
            <a:r>
              <a:rPr lang="sv-SE" sz="4000" b="1" dirty="0"/>
              <a:t> </a:t>
            </a:r>
            <a:r>
              <a:rPr lang="sv-SE" sz="4000" b="1" dirty="0" err="1"/>
              <a:t>also</a:t>
            </a:r>
            <a:r>
              <a:rPr lang="sv-SE" sz="4000" b="1" dirty="0"/>
              <a:t> </a:t>
            </a:r>
            <a:r>
              <a:rPr lang="sv-SE" sz="4000" b="1" dirty="0" err="1"/>
              <a:t>will</a:t>
            </a:r>
            <a:r>
              <a:rPr lang="sv-SE" sz="4000" b="1" dirty="0"/>
              <a:t> </a:t>
            </a:r>
            <a:r>
              <a:rPr lang="sv-SE" sz="4000" b="1" dirty="0" err="1"/>
              <a:t>have</a:t>
            </a:r>
            <a:r>
              <a:rPr lang="sv-SE" sz="4000" b="1" dirty="0"/>
              <a:t> to </a:t>
            </a:r>
          </a:p>
          <a:p>
            <a:pPr algn="ctr"/>
            <a:r>
              <a:rPr lang="sv-SE" sz="4000" b="1" dirty="0" err="1"/>
              <a:t>use</a:t>
            </a:r>
            <a:r>
              <a:rPr lang="sv-SE" sz="4000" b="1" dirty="0"/>
              <a:t> </a:t>
            </a:r>
            <a:r>
              <a:rPr lang="sv-SE" sz="4000" b="1" dirty="0" err="1"/>
              <a:t>your</a:t>
            </a:r>
            <a:r>
              <a:rPr lang="sv-SE" sz="4000" b="1" dirty="0"/>
              <a:t> </a:t>
            </a:r>
            <a:r>
              <a:rPr lang="sv-SE" sz="4000" b="1" dirty="0" err="1"/>
              <a:t>clincal</a:t>
            </a:r>
            <a:r>
              <a:rPr lang="sv-SE" sz="4000" b="1" dirty="0"/>
              <a:t> </a:t>
            </a:r>
            <a:r>
              <a:rPr lang="sv-SE" sz="4000" b="1" dirty="0" err="1"/>
              <a:t>judgement</a:t>
            </a:r>
            <a:r>
              <a:rPr lang="sv-SE" sz="4000" b="1" dirty="0"/>
              <a:t>!</a:t>
            </a:r>
          </a:p>
          <a:p>
            <a:pPr algn="ctr"/>
            <a:endParaRPr lang="sv-SE" sz="4000" b="1" dirty="0"/>
          </a:p>
          <a:p>
            <a:pPr algn="ctr"/>
            <a:r>
              <a:rPr lang="sv-SE" sz="2800" b="1" dirty="0"/>
              <a:t> 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4C0CE90-8971-4B9F-BD10-01D245BE0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012165E-4F6D-43A9-B0F2-636D2E763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079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F809ABCF-AD6A-4236-831E-5001AF637E6E}"/>
              </a:ext>
            </a:extLst>
          </p:cNvPr>
          <p:cNvSpPr txBox="1"/>
          <p:nvPr/>
        </p:nvSpPr>
        <p:spPr>
          <a:xfrm>
            <a:off x="264085" y="3212986"/>
            <a:ext cx="118350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Swespine is a national </a:t>
            </a:r>
            <a:r>
              <a:rPr lang="sv-SE" sz="2400" b="1" dirty="0" err="1"/>
              <a:t>quality</a:t>
            </a:r>
            <a:r>
              <a:rPr lang="sv-SE" sz="2400" b="1" dirty="0"/>
              <a:t> register </a:t>
            </a:r>
            <a:r>
              <a:rPr lang="sv-SE" sz="2400" b="1" dirty="0" err="1"/>
              <a:t>that</a:t>
            </a:r>
            <a:r>
              <a:rPr lang="sv-SE" sz="2400" b="1" dirty="0"/>
              <a:t> </a:t>
            </a:r>
            <a:r>
              <a:rPr lang="sv-SE" sz="2400" b="1" dirty="0" err="1"/>
              <a:t>since</a:t>
            </a:r>
            <a:r>
              <a:rPr lang="sv-SE" sz="2400" b="1" dirty="0"/>
              <a:t> over 20 </a:t>
            </a:r>
            <a:r>
              <a:rPr lang="sv-SE" sz="2400" b="1" dirty="0" err="1"/>
              <a:t>years</a:t>
            </a:r>
            <a:r>
              <a:rPr lang="sv-SE" sz="2400" b="1" dirty="0"/>
              <a:t> is </a:t>
            </a:r>
            <a:r>
              <a:rPr lang="sv-SE" sz="2400" b="1" dirty="0" err="1"/>
              <a:t>presenting</a:t>
            </a:r>
            <a:r>
              <a:rPr lang="sv-SE" sz="2400" b="1" dirty="0"/>
              <a:t> </a:t>
            </a:r>
            <a:r>
              <a:rPr lang="sv-SE" sz="2400" b="1" dirty="0" err="1"/>
              <a:t>outcome</a:t>
            </a:r>
            <a:r>
              <a:rPr lang="sv-SE" sz="2400" b="1" dirty="0"/>
              <a:t> </a:t>
            </a:r>
          </a:p>
          <a:p>
            <a:r>
              <a:rPr lang="sv-SE" sz="2400" b="1" dirty="0" err="1"/>
              <a:t>after</a:t>
            </a:r>
            <a:r>
              <a:rPr lang="sv-SE" sz="2400" b="1" dirty="0"/>
              <a:t> </a:t>
            </a:r>
            <a:r>
              <a:rPr lang="sv-SE" sz="2400" b="1" dirty="0" err="1"/>
              <a:t>surgical</a:t>
            </a:r>
            <a:r>
              <a:rPr lang="sv-SE" sz="2400" b="1" dirty="0"/>
              <a:t> spinal </a:t>
            </a:r>
            <a:r>
              <a:rPr lang="sv-SE" sz="2400" b="1" dirty="0" err="1"/>
              <a:t>procedures</a:t>
            </a:r>
            <a:r>
              <a:rPr lang="sv-SE" sz="2400" b="1" dirty="0"/>
              <a:t> on </a:t>
            </a:r>
            <a:r>
              <a:rPr lang="sv-SE" sz="2400" b="1" dirty="0" err="1"/>
              <a:t>both</a:t>
            </a:r>
            <a:r>
              <a:rPr lang="sv-SE" sz="2400" b="1" dirty="0"/>
              <a:t> a </a:t>
            </a:r>
            <a:r>
              <a:rPr lang="sv-SE" sz="2400" b="1" dirty="0" err="1"/>
              <a:t>departmental</a:t>
            </a:r>
            <a:r>
              <a:rPr lang="sv-SE" sz="2400" b="1" dirty="0"/>
              <a:t> and a national </a:t>
            </a:r>
            <a:r>
              <a:rPr lang="sv-SE" sz="2400" b="1" dirty="0" err="1"/>
              <a:t>level</a:t>
            </a:r>
            <a:r>
              <a:rPr lang="sv-SE" sz="2400" b="1" dirty="0"/>
              <a:t>. </a:t>
            </a:r>
          </a:p>
          <a:p>
            <a:endParaRPr lang="sv-SE" sz="2400" b="1" dirty="0"/>
          </a:p>
          <a:p>
            <a:r>
              <a:rPr lang="sv-SE" sz="2400" b="1" dirty="0"/>
              <a:t>The </a:t>
            </a:r>
            <a:r>
              <a:rPr lang="sv-SE" sz="2400" b="1" dirty="0" err="1"/>
              <a:t>number</a:t>
            </a:r>
            <a:r>
              <a:rPr lang="sv-SE" sz="2400" b="1" dirty="0"/>
              <a:t> </a:t>
            </a:r>
            <a:r>
              <a:rPr lang="sv-SE" sz="2400" b="1" dirty="0" err="1"/>
              <a:t>of</a:t>
            </a:r>
            <a:r>
              <a:rPr lang="sv-SE" sz="2400" b="1" dirty="0"/>
              <a:t> patients in Swespine is </a:t>
            </a:r>
            <a:r>
              <a:rPr lang="sv-SE" sz="2400" b="1" dirty="0" err="1"/>
              <a:t>today</a:t>
            </a:r>
            <a:r>
              <a:rPr lang="sv-SE" sz="2400" b="1" dirty="0"/>
              <a:t> 137 000, </a:t>
            </a:r>
            <a:r>
              <a:rPr lang="sv-SE" sz="2400" b="1" dirty="0" err="1"/>
              <a:t>with</a:t>
            </a:r>
            <a:r>
              <a:rPr lang="sv-SE" sz="2400" b="1" dirty="0"/>
              <a:t> </a:t>
            </a:r>
            <a:r>
              <a:rPr lang="sv-SE" sz="2400" b="1" dirty="0" err="1"/>
              <a:t>appr</a:t>
            </a:r>
            <a:r>
              <a:rPr lang="sv-SE" sz="2400" b="1" dirty="0"/>
              <a:t>. 10 000 </a:t>
            </a:r>
            <a:r>
              <a:rPr lang="sv-SE" sz="2400" b="1" dirty="0" err="1"/>
              <a:t>added</a:t>
            </a:r>
            <a:r>
              <a:rPr lang="sv-SE" sz="2400" b="1" dirty="0"/>
              <a:t> </a:t>
            </a:r>
            <a:r>
              <a:rPr lang="sv-SE" sz="2400" b="1" dirty="0" err="1"/>
              <a:t>yearly</a:t>
            </a:r>
            <a:r>
              <a:rPr lang="sv-SE" sz="2400" b="1" dirty="0"/>
              <a:t>.</a:t>
            </a:r>
          </a:p>
          <a:p>
            <a:r>
              <a:rPr lang="sv-SE" sz="2400" b="1" dirty="0" err="1"/>
              <a:t>Opt-out</a:t>
            </a:r>
            <a:r>
              <a:rPr lang="sv-SE" sz="2400" b="1" dirty="0"/>
              <a:t> is </a:t>
            </a:r>
            <a:r>
              <a:rPr lang="sv-SE" sz="2400" b="1" dirty="0" err="1"/>
              <a:t>used</a:t>
            </a:r>
            <a:r>
              <a:rPr lang="sv-SE" sz="2400" b="1" dirty="0"/>
              <a:t> as patient </a:t>
            </a:r>
            <a:r>
              <a:rPr lang="sv-SE" sz="2400" b="1" dirty="0" err="1"/>
              <a:t>approval</a:t>
            </a:r>
            <a:r>
              <a:rPr lang="sv-SE" sz="2400" b="1" dirty="0"/>
              <a:t>. </a:t>
            </a:r>
            <a:r>
              <a:rPr lang="sv-SE" sz="2400" b="1" dirty="0" err="1"/>
              <a:t>Detailed</a:t>
            </a:r>
            <a:r>
              <a:rPr lang="sv-SE" sz="2400" b="1" dirty="0"/>
              <a:t> information is given in </a:t>
            </a:r>
            <a:r>
              <a:rPr lang="sv-SE" sz="2400" b="1" dirty="0" err="1"/>
              <a:t>accordance</a:t>
            </a:r>
            <a:r>
              <a:rPr lang="sv-SE" sz="2400" b="1" dirty="0"/>
              <a:t> </a:t>
            </a:r>
            <a:r>
              <a:rPr lang="sv-SE" sz="2400" b="1" dirty="0" err="1"/>
              <a:t>with</a:t>
            </a:r>
            <a:r>
              <a:rPr lang="sv-SE" sz="2400" b="1" dirty="0"/>
              <a:t> GDPR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C3A6CAC-B76B-484B-8F09-77CADD16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A0CC90-18FE-40D4-94CD-329E4FE4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2</a:t>
            </a:fld>
            <a:endParaRPr lang="sv-SE"/>
          </a:p>
        </p:txBody>
      </p:sp>
      <p:pic>
        <p:nvPicPr>
          <p:cNvPr id="7" name="Bildobjekt 3">
            <a:hlinkClick r:id="rId2"/>
            <a:extLst>
              <a:ext uri="{FF2B5EF4-FFF2-40B4-BE49-F238E27FC236}">
                <a16:creationId xmlns:a16="http://schemas.microsoft.com/office/drawing/2014/main" id="{138F2F05-0845-43B7-B654-309DEAC32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149" y="385222"/>
            <a:ext cx="26416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3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0A6FC45-BF33-4DA7-AD2E-7B0FC9D3E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266FF78A-A9F4-4181-BCD3-859817B3744C}"/>
              </a:ext>
            </a:extLst>
          </p:cNvPr>
          <p:cNvSpPr/>
          <p:nvPr/>
        </p:nvSpPr>
        <p:spPr>
          <a:xfrm>
            <a:off x="0" y="0"/>
            <a:ext cx="26592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BEBF2FA-936A-4FAE-ABEB-805EF01570B4}"/>
              </a:ext>
            </a:extLst>
          </p:cNvPr>
          <p:cNvSpPr/>
          <p:nvPr/>
        </p:nvSpPr>
        <p:spPr>
          <a:xfrm>
            <a:off x="2659224" y="0"/>
            <a:ext cx="9446090" cy="696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dirty="0">
                <a:solidFill>
                  <a:schemeClr val="tx1"/>
                </a:solidFill>
              </a:rPr>
              <a:t>Sweden and </a:t>
            </a:r>
            <a:r>
              <a:rPr lang="sv-SE" sz="4000" dirty="0" err="1">
                <a:solidFill>
                  <a:schemeClr val="tx1"/>
                </a:solidFill>
              </a:rPr>
              <a:t>Europe</a:t>
            </a:r>
            <a:endParaRPr lang="sv-SE" sz="4000" dirty="0">
              <a:solidFill>
                <a:schemeClr val="tx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D47FD3A-7F4A-4DD1-A95A-95C1288CA4B0}"/>
              </a:ext>
            </a:extLst>
          </p:cNvPr>
          <p:cNvSpPr txBox="1"/>
          <p:nvPr/>
        </p:nvSpPr>
        <p:spPr>
          <a:xfrm>
            <a:off x="83610" y="1818356"/>
            <a:ext cx="241437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Sweden; </a:t>
            </a:r>
          </a:p>
          <a:p>
            <a:r>
              <a:rPr lang="sv-SE" sz="2000" b="1" dirty="0" err="1"/>
              <a:t>appr</a:t>
            </a:r>
            <a:r>
              <a:rPr lang="sv-SE" sz="2000" b="1" dirty="0"/>
              <a:t>. 10 milj. </a:t>
            </a:r>
            <a:r>
              <a:rPr lang="sv-SE" sz="2000" b="1" dirty="0" err="1"/>
              <a:t>citizens</a:t>
            </a:r>
            <a:endParaRPr lang="sv-SE" sz="2000" b="1" dirty="0"/>
          </a:p>
          <a:p>
            <a:endParaRPr lang="sv-SE" b="1" dirty="0"/>
          </a:p>
          <a:p>
            <a:r>
              <a:rPr lang="sv-SE" b="1" dirty="0"/>
              <a:t>45-50 ”</a:t>
            </a:r>
            <a:r>
              <a:rPr lang="sv-SE" b="1" dirty="0" err="1"/>
              <a:t>spine</a:t>
            </a:r>
            <a:r>
              <a:rPr lang="sv-SE" b="1" dirty="0"/>
              <a:t> </a:t>
            </a:r>
            <a:r>
              <a:rPr lang="sv-SE" b="1" dirty="0" err="1"/>
              <a:t>clinics</a:t>
            </a:r>
            <a:r>
              <a:rPr lang="sv-SE" b="1" dirty="0"/>
              <a:t>”</a:t>
            </a:r>
          </a:p>
          <a:p>
            <a:endParaRPr lang="sv-SE" b="1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60B1F7B-D7AC-4A4A-8E19-E0A24D2C4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07C72A0-9C63-410E-BADA-EAFB9E73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353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dresultat för sverige ka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15954"/>
            <a:ext cx="4680520" cy="594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ktangel 10"/>
          <p:cNvSpPr/>
          <p:nvPr/>
        </p:nvSpPr>
        <p:spPr>
          <a:xfrm>
            <a:off x="6456040" y="836712"/>
            <a:ext cx="648072" cy="144016"/>
          </a:xfrm>
          <a:prstGeom prst="rect">
            <a:avLst/>
          </a:prstGeom>
          <a:solidFill>
            <a:srgbClr val="D0F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6456040" y="1268760"/>
            <a:ext cx="648072" cy="144016"/>
          </a:xfrm>
          <a:prstGeom prst="rect">
            <a:avLst/>
          </a:prstGeom>
          <a:solidFill>
            <a:srgbClr val="D0F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/>
        </p:nvSpPr>
        <p:spPr>
          <a:xfrm>
            <a:off x="6456040" y="1479979"/>
            <a:ext cx="648072" cy="144016"/>
          </a:xfrm>
          <a:prstGeom prst="rect">
            <a:avLst/>
          </a:prstGeom>
          <a:solidFill>
            <a:srgbClr val="D0F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/>
        </p:nvSpPr>
        <p:spPr>
          <a:xfrm>
            <a:off x="6456040" y="1577159"/>
            <a:ext cx="648072" cy="144016"/>
          </a:xfrm>
          <a:prstGeom prst="rect">
            <a:avLst/>
          </a:prstGeom>
          <a:solidFill>
            <a:srgbClr val="D0F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/>
        </p:nvSpPr>
        <p:spPr>
          <a:xfrm>
            <a:off x="5735960" y="1818356"/>
            <a:ext cx="720080" cy="170485"/>
          </a:xfrm>
          <a:prstGeom prst="rect">
            <a:avLst/>
          </a:prstGeom>
          <a:solidFill>
            <a:srgbClr val="D0F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/>
        </p:nvSpPr>
        <p:spPr>
          <a:xfrm>
            <a:off x="6240016" y="2250404"/>
            <a:ext cx="720080" cy="170485"/>
          </a:xfrm>
          <a:prstGeom prst="rect">
            <a:avLst/>
          </a:prstGeom>
          <a:solidFill>
            <a:srgbClr val="D0F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/>
          <p:cNvSpPr/>
          <p:nvPr/>
        </p:nvSpPr>
        <p:spPr>
          <a:xfrm>
            <a:off x="6456040" y="1942005"/>
            <a:ext cx="792088" cy="161115"/>
          </a:xfrm>
          <a:prstGeom prst="rect">
            <a:avLst/>
          </a:prstGeom>
          <a:solidFill>
            <a:srgbClr val="D0F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/>
          <p:cNvSpPr/>
          <p:nvPr/>
        </p:nvSpPr>
        <p:spPr>
          <a:xfrm>
            <a:off x="5447928" y="2187605"/>
            <a:ext cx="792088" cy="161115"/>
          </a:xfrm>
          <a:prstGeom prst="rect">
            <a:avLst/>
          </a:prstGeom>
          <a:solidFill>
            <a:srgbClr val="D0F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/>
          <p:cNvSpPr/>
          <p:nvPr/>
        </p:nvSpPr>
        <p:spPr>
          <a:xfrm>
            <a:off x="5447928" y="2558110"/>
            <a:ext cx="1008112" cy="184762"/>
          </a:xfrm>
          <a:prstGeom prst="rect">
            <a:avLst/>
          </a:prstGeom>
          <a:solidFill>
            <a:srgbClr val="D0F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/>
          <p:cNvSpPr/>
          <p:nvPr/>
        </p:nvSpPr>
        <p:spPr>
          <a:xfrm>
            <a:off x="5231336" y="3717034"/>
            <a:ext cx="504624" cy="225895"/>
          </a:xfrm>
          <a:prstGeom prst="rect">
            <a:avLst/>
          </a:prstGeom>
          <a:solidFill>
            <a:srgbClr val="D0F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/>
          <p:cNvSpPr/>
          <p:nvPr/>
        </p:nvSpPr>
        <p:spPr>
          <a:xfrm>
            <a:off x="5231336" y="3960492"/>
            <a:ext cx="720648" cy="169549"/>
          </a:xfrm>
          <a:prstGeom prst="rect">
            <a:avLst/>
          </a:prstGeom>
          <a:solidFill>
            <a:srgbClr val="D0F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5591661" y="3635152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+mj-lt"/>
              </a:rPr>
              <a:t>Falun</a:t>
            </a:r>
          </a:p>
        </p:txBody>
      </p:sp>
      <p:sp>
        <p:nvSpPr>
          <p:cNvPr id="25" name="Rektangel 24"/>
          <p:cNvSpPr/>
          <p:nvPr/>
        </p:nvSpPr>
        <p:spPr>
          <a:xfrm>
            <a:off x="5543188" y="4891072"/>
            <a:ext cx="720648" cy="194112"/>
          </a:xfrm>
          <a:prstGeom prst="rect">
            <a:avLst/>
          </a:prstGeom>
          <a:solidFill>
            <a:srgbClr val="D0F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25"/>
          <p:cNvSpPr/>
          <p:nvPr/>
        </p:nvSpPr>
        <p:spPr>
          <a:xfrm>
            <a:off x="5543188" y="4884072"/>
            <a:ext cx="720648" cy="194112"/>
          </a:xfrm>
          <a:prstGeom prst="rect">
            <a:avLst/>
          </a:prstGeom>
          <a:solidFill>
            <a:srgbClr val="D0F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ruta 26"/>
          <p:cNvSpPr txBox="1"/>
          <p:nvPr/>
        </p:nvSpPr>
        <p:spPr>
          <a:xfrm>
            <a:off x="4930903" y="3983152"/>
            <a:ext cx="618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+mj-lt"/>
              </a:rPr>
              <a:t>Arvika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3610" y="1831239"/>
            <a:ext cx="355994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Swespine;</a:t>
            </a:r>
            <a:r>
              <a:rPr lang="sv-SE" sz="2400" b="1" dirty="0"/>
              <a:t> </a:t>
            </a:r>
          </a:p>
          <a:p>
            <a:r>
              <a:rPr lang="sv-SE" b="1" dirty="0"/>
              <a:t>a national web </a:t>
            </a:r>
            <a:r>
              <a:rPr lang="sv-SE" b="1" dirty="0" err="1"/>
              <a:t>based</a:t>
            </a:r>
            <a:r>
              <a:rPr lang="sv-SE" b="1" dirty="0"/>
              <a:t> </a:t>
            </a:r>
            <a:r>
              <a:rPr lang="sv-SE" b="1" dirty="0" err="1"/>
              <a:t>spine</a:t>
            </a:r>
            <a:r>
              <a:rPr lang="sv-SE" b="1" dirty="0"/>
              <a:t> register</a:t>
            </a:r>
          </a:p>
          <a:p>
            <a:r>
              <a:rPr lang="sv-SE" b="1" dirty="0" err="1"/>
              <a:t>since</a:t>
            </a:r>
            <a:r>
              <a:rPr lang="sv-SE" b="1" dirty="0"/>
              <a:t> 1998. </a:t>
            </a:r>
          </a:p>
          <a:p>
            <a:endParaRPr lang="sv-SE" b="1" dirty="0"/>
          </a:p>
          <a:p>
            <a:r>
              <a:rPr lang="sv-SE" b="1" dirty="0"/>
              <a:t>On a national </a:t>
            </a:r>
            <a:r>
              <a:rPr lang="sv-SE" b="1" dirty="0" err="1"/>
              <a:t>level</a:t>
            </a:r>
            <a:r>
              <a:rPr lang="sv-SE" b="1" dirty="0"/>
              <a:t>;</a:t>
            </a:r>
          </a:p>
          <a:p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/>
              <a:t>Coverage</a:t>
            </a:r>
            <a:r>
              <a:rPr lang="sv-SE" b="1" dirty="0"/>
              <a:t>           98%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/>
              <a:t>Completeness</a:t>
            </a:r>
            <a:r>
              <a:rPr lang="sv-SE" b="1" dirty="0"/>
              <a:t>  85%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/>
              <a:t>Follow</a:t>
            </a:r>
            <a:r>
              <a:rPr lang="sv-SE" b="1" dirty="0"/>
              <a:t> </a:t>
            </a:r>
            <a:r>
              <a:rPr lang="sv-SE" b="1" dirty="0" err="1"/>
              <a:t>up</a:t>
            </a:r>
            <a:r>
              <a:rPr lang="sv-SE" b="1" dirty="0"/>
              <a:t>          75%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F96D068-2B32-4919-A250-55E1A766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030EB6F-D9A9-4B46-BEC6-81DC32B6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08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E4B1A7C-9355-4978-A11D-5F98F685C816}"/>
              </a:ext>
            </a:extLst>
          </p:cNvPr>
          <p:cNvSpPr/>
          <p:nvPr/>
        </p:nvSpPr>
        <p:spPr>
          <a:xfrm>
            <a:off x="326571" y="185276"/>
            <a:ext cx="6267176" cy="6903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Variables included in Swespine – “different mix” for patients; 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Variables included in </a:t>
            </a: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Degenerative lumbar spinal disorders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(LDH, LSS, DDD)</a:t>
            </a:r>
            <a:endParaRPr lang="sv-S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Diagnose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of clinic (University, County hospital, Private clinic)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status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Sick pension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Retention pension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Smoking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of life (EQ5D)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Walking distance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 duration LEG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 duration BACK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Preop pain LEG (NRS)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Preop pain BACK (NRS)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 (ODI)How was your spine procedure financed?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Comorbidity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AAA2C53-0475-4BFF-921C-4A3FCFE72EDC}"/>
              </a:ext>
            </a:extLst>
          </p:cNvPr>
          <p:cNvSpPr txBox="1"/>
          <p:nvPr/>
        </p:nvSpPr>
        <p:spPr>
          <a:xfrm>
            <a:off x="6096000" y="1502688"/>
            <a:ext cx="556363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 active in sports?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think of your possibilities to return to work?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physical is your current workload?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 out of work?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how long have you been unable to work?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of previous spine procedure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Acute or Elective surgery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of procedure/Index operation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previous spine procedures?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take pain killers for your back/leg pain?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of instrumentation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of implant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of bone transplant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Operated from the left/right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Antibiotic prophylaxis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Postop complications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Reoperation during Index stay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of reop procedure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reop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2F65AF7-EF25-4792-A5AE-DB077C02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70000B0-2B34-4D8A-8AAF-722C484C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64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4B78143-A56D-4371-B768-0BF10C51B40B}"/>
              </a:ext>
            </a:extLst>
          </p:cNvPr>
          <p:cNvSpPr/>
          <p:nvPr/>
        </p:nvSpPr>
        <p:spPr>
          <a:xfrm>
            <a:off x="346668" y="178543"/>
            <a:ext cx="9893817" cy="6679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Variables used for ”case-mix adjustment” in Swespine.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variables have been identified, after statistical analyses, as predictive of patient reported outcome one year after surgery for the following </a:t>
            </a: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Degenerative lumbar spinal disorders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LDH, LSS, DDD</a:t>
            </a:r>
            <a:endParaRPr lang="sv-S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Diagnosis</a:t>
            </a: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Type of clinic (University, County hospital, Private clinic)</a:t>
            </a: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Age</a:t>
            </a: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Gender</a:t>
            </a: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Work status</a:t>
            </a: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Sick pension</a:t>
            </a: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Retention pension</a:t>
            </a: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Smoking</a:t>
            </a: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Quality of life (EQ5D)</a:t>
            </a: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Comorbidity</a:t>
            </a: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Walking distance</a:t>
            </a: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Pain duration LEG (months)</a:t>
            </a: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Pain duration BACK (months)</a:t>
            </a: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Preop pain LEG (NRS)</a:t>
            </a: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Preop pain BACK (NRS)</a:t>
            </a: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 Function (ODI)</a:t>
            </a:r>
            <a:endParaRPr lang="sv-SE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Forms in Swespine; </a:t>
            </a:r>
            <a:r>
              <a:rPr lang="en-GB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https://swestudy.se/SweSpineEng/Index.asp?</a:t>
            </a:r>
            <a:br>
              <a:rPr lang="en-GB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 Login to get access.</a:t>
            </a:r>
            <a:endParaRPr lang="sv-S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25E7742-62C7-4943-9887-1BF90F2D2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9E6D252-9196-4213-98B8-57E8E646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B5030371-0543-43E9-8308-C05D0CECA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934" y="2404217"/>
            <a:ext cx="10972800" cy="1655762"/>
          </a:xfrm>
        </p:spPr>
        <p:txBody>
          <a:bodyPr>
            <a:noAutofit/>
          </a:bodyPr>
          <a:lstStyle/>
          <a:p>
            <a:r>
              <a:rPr lang="sv-SE" sz="3600" b="1" dirty="0"/>
              <a:t>The </a:t>
            </a:r>
            <a:r>
              <a:rPr lang="sv-SE" sz="3600" b="1" dirty="0" err="1"/>
              <a:t>importance</a:t>
            </a:r>
            <a:r>
              <a:rPr lang="sv-SE" sz="3600" b="1" dirty="0"/>
              <a:t> </a:t>
            </a:r>
            <a:r>
              <a:rPr lang="sv-SE" sz="3600" b="1" dirty="0" err="1"/>
              <a:t>of</a:t>
            </a:r>
            <a:r>
              <a:rPr lang="sv-SE" sz="3600" b="1" dirty="0"/>
              <a:t> </a:t>
            </a:r>
            <a:r>
              <a:rPr lang="sv-SE" sz="3600" b="1" dirty="0" err="1"/>
              <a:t>adjusting</a:t>
            </a:r>
            <a:r>
              <a:rPr lang="sv-SE" sz="3600" b="1" dirty="0"/>
              <a:t> for ”</a:t>
            </a:r>
            <a:r>
              <a:rPr lang="sv-SE" sz="3600" b="1" dirty="0" err="1"/>
              <a:t>case</a:t>
            </a:r>
            <a:r>
              <a:rPr lang="sv-SE" sz="3600" b="1" dirty="0"/>
              <a:t>-mix” </a:t>
            </a:r>
          </a:p>
          <a:p>
            <a:r>
              <a:rPr lang="sv-SE" sz="2800" b="1" dirty="0"/>
              <a:t>- </a:t>
            </a:r>
            <a:r>
              <a:rPr lang="sv-SE" sz="2800" b="1" dirty="0" err="1"/>
              <a:t>when</a:t>
            </a:r>
            <a:r>
              <a:rPr lang="sv-SE" sz="2800" b="1" dirty="0"/>
              <a:t> </a:t>
            </a:r>
            <a:r>
              <a:rPr lang="sv-SE" sz="2800" b="1" dirty="0" err="1"/>
              <a:t>comparing</a:t>
            </a:r>
            <a:r>
              <a:rPr lang="sv-SE" sz="2800" b="1" dirty="0"/>
              <a:t> </a:t>
            </a:r>
            <a:r>
              <a:rPr lang="sv-SE" sz="2800" b="1" dirty="0" err="1"/>
              <a:t>results</a:t>
            </a:r>
            <a:r>
              <a:rPr lang="sv-SE" sz="2800" b="1" dirty="0"/>
              <a:t> from different </a:t>
            </a:r>
            <a:r>
              <a:rPr lang="sv-SE" sz="2800" b="1" dirty="0" err="1"/>
              <a:t>clinics</a:t>
            </a:r>
            <a:endParaRPr lang="sv-SE" sz="2800" b="1" dirty="0"/>
          </a:p>
          <a:p>
            <a:endParaRPr lang="sv-SE" sz="1600" b="1" dirty="0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E55538B5-FFEC-4EEB-936A-173C3DC4F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A390BFC-D6EC-4E88-91CA-18DEA9EF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928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F13B6DF-92E5-4184-BA9F-0202DFCBF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0716B43D-7BAA-41CA-8745-49E744B20C86}"/>
              </a:ext>
            </a:extLst>
          </p:cNvPr>
          <p:cNvSpPr/>
          <p:nvPr/>
        </p:nvSpPr>
        <p:spPr>
          <a:xfrm>
            <a:off x="409950" y="1028181"/>
            <a:ext cx="11532066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sv-SE" sz="2800" b="1" dirty="0"/>
              <a:t>Lumbar </a:t>
            </a:r>
            <a:r>
              <a:rPr lang="sv-SE" sz="2800" b="1" dirty="0" err="1"/>
              <a:t>Disc</a:t>
            </a:r>
            <a:r>
              <a:rPr lang="sv-SE" sz="2800" b="1" dirty="0"/>
              <a:t> </a:t>
            </a:r>
            <a:r>
              <a:rPr lang="sv-SE" sz="2800" b="1" dirty="0" err="1"/>
              <a:t>Herniation</a:t>
            </a:r>
            <a:r>
              <a:rPr lang="sv-SE" sz="3200" b="1" dirty="0"/>
              <a:t>. </a:t>
            </a:r>
            <a:r>
              <a:rPr lang="sv-SE" sz="2800" b="1" dirty="0" err="1"/>
              <a:t>Improved</a:t>
            </a:r>
            <a:r>
              <a:rPr lang="sv-SE" sz="2800" b="1" dirty="0"/>
              <a:t> leg pain – </a:t>
            </a:r>
            <a:r>
              <a:rPr lang="sv-SE" sz="2800" b="1" dirty="0" err="1"/>
              <a:t>yearly</a:t>
            </a:r>
            <a:r>
              <a:rPr lang="sv-SE" sz="2800" b="1" dirty="0"/>
              <a:t> </a:t>
            </a:r>
            <a:r>
              <a:rPr lang="sv-SE" sz="2800" b="1" dirty="0" err="1"/>
              <a:t>results</a:t>
            </a:r>
            <a:r>
              <a:rPr lang="sv-SE" sz="2800" b="1" dirty="0"/>
              <a:t> Swedish </a:t>
            </a:r>
            <a:r>
              <a:rPr lang="sv-SE" sz="2800" b="1" dirty="0" err="1"/>
              <a:t>clinics</a:t>
            </a:r>
            <a:endParaRPr lang="sv-SE" sz="2800" b="1" dirty="0"/>
          </a:p>
          <a:p>
            <a:r>
              <a:rPr lang="sv-SE" sz="2800" b="1" dirty="0">
                <a:solidFill>
                  <a:srgbClr val="C00000"/>
                </a:solidFill>
              </a:rPr>
              <a:t>	     Not </a:t>
            </a:r>
            <a:r>
              <a:rPr lang="sv-SE" sz="2800" b="1" dirty="0" err="1">
                <a:solidFill>
                  <a:srgbClr val="C00000"/>
                </a:solidFill>
              </a:rPr>
              <a:t>adjusted</a:t>
            </a:r>
            <a:r>
              <a:rPr lang="sv-SE" sz="2800" b="1" dirty="0">
                <a:solidFill>
                  <a:srgbClr val="C00000"/>
                </a:solidFill>
              </a:rPr>
              <a:t> for ”</a:t>
            </a:r>
            <a:r>
              <a:rPr lang="sv-SE" sz="2800" b="1" dirty="0" err="1">
                <a:solidFill>
                  <a:srgbClr val="C00000"/>
                </a:solidFill>
              </a:rPr>
              <a:t>case</a:t>
            </a:r>
            <a:r>
              <a:rPr lang="sv-SE" sz="2800" b="1" dirty="0">
                <a:solidFill>
                  <a:srgbClr val="C00000"/>
                </a:solidFill>
              </a:rPr>
              <a:t>-mix” – </a:t>
            </a:r>
            <a:r>
              <a:rPr lang="sv-SE" sz="2800" b="1" dirty="0" err="1">
                <a:solidFill>
                  <a:srgbClr val="C00000"/>
                </a:solidFill>
              </a:rPr>
              <a:t>comparing</a:t>
            </a:r>
            <a:r>
              <a:rPr lang="sv-SE" sz="2800" b="1" dirty="0">
                <a:solidFill>
                  <a:srgbClr val="C00000"/>
                </a:solidFill>
              </a:rPr>
              <a:t> </a:t>
            </a:r>
            <a:r>
              <a:rPr lang="sv-SE" sz="2800" b="1" dirty="0" err="1">
                <a:solidFill>
                  <a:srgbClr val="C00000"/>
                </a:solidFill>
              </a:rPr>
              <a:t>results</a:t>
            </a:r>
            <a:r>
              <a:rPr lang="sv-SE" sz="2800" b="1" dirty="0">
                <a:solidFill>
                  <a:srgbClr val="C00000"/>
                </a:solidFill>
              </a:rPr>
              <a:t> </a:t>
            </a:r>
            <a:r>
              <a:rPr lang="sv-SE" sz="2800" b="1" dirty="0" err="1">
                <a:solidFill>
                  <a:srgbClr val="C00000"/>
                </a:solidFill>
              </a:rPr>
              <a:t>among</a:t>
            </a:r>
            <a:r>
              <a:rPr lang="sv-SE" sz="2800" b="1" dirty="0">
                <a:solidFill>
                  <a:srgbClr val="C00000"/>
                </a:solidFill>
              </a:rPr>
              <a:t> </a:t>
            </a:r>
            <a:r>
              <a:rPr lang="sv-SE" sz="2800" b="1" dirty="0" err="1">
                <a:solidFill>
                  <a:srgbClr val="C00000"/>
                </a:solidFill>
              </a:rPr>
              <a:t>clinics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317B2B02-D8A5-4343-9733-46050762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F5A89BF-F990-4C6F-B918-54246CAA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272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3CF01E49-7B47-444F-AD7B-0BB35AAA2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61"/>
            <a:ext cx="12192000" cy="6830677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F9BE96BE-EA4F-4236-9453-30370B79CE86}"/>
              </a:ext>
            </a:extLst>
          </p:cNvPr>
          <p:cNvSpPr/>
          <p:nvPr/>
        </p:nvSpPr>
        <p:spPr>
          <a:xfrm>
            <a:off x="405468" y="978875"/>
            <a:ext cx="11532066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C00000"/>
                </a:solidFill>
                <a:highlight>
                  <a:srgbClr val="FFFF00"/>
                </a:highlight>
              </a:rPr>
              <a:t>LDH</a:t>
            </a:r>
            <a:r>
              <a:rPr lang="sv-SE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. </a:t>
            </a:r>
            <a:r>
              <a:rPr lang="sv-SE" sz="28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Improved</a:t>
            </a:r>
            <a:r>
              <a:rPr lang="sv-SE" sz="2800" b="1" dirty="0">
                <a:solidFill>
                  <a:srgbClr val="C00000"/>
                </a:solidFill>
                <a:highlight>
                  <a:srgbClr val="FFFF00"/>
                </a:highlight>
              </a:rPr>
              <a:t> leg pain </a:t>
            </a:r>
            <a:r>
              <a:rPr lang="sv-SE" b="1" dirty="0">
                <a:solidFill>
                  <a:srgbClr val="C00000"/>
                </a:solidFill>
              </a:rPr>
              <a:t>1 </a:t>
            </a:r>
            <a:r>
              <a:rPr lang="sv-SE" b="1" dirty="0" err="1">
                <a:solidFill>
                  <a:srgbClr val="C00000"/>
                </a:solidFill>
              </a:rPr>
              <a:t>year</a:t>
            </a:r>
            <a:r>
              <a:rPr lang="sv-SE" b="1" dirty="0">
                <a:solidFill>
                  <a:srgbClr val="C00000"/>
                </a:solidFill>
              </a:rPr>
              <a:t> </a:t>
            </a:r>
            <a:r>
              <a:rPr lang="sv-SE" b="1" dirty="0" err="1">
                <a:solidFill>
                  <a:srgbClr val="C00000"/>
                </a:solidFill>
              </a:rPr>
              <a:t>after</a:t>
            </a:r>
            <a:r>
              <a:rPr lang="sv-SE" b="1" dirty="0">
                <a:solidFill>
                  <a:srgbClr val="C00000"/>
                </a:solidFill>
              </a:rPr>
              <a:t> </a:t>
            </a:r>
            <a:r>
              <a:rPr lang="sv-SE" b="1" dirty="0" err="1">
                <a:solidFill>
                  <a:srgbClr val="C00000"/>
                </a:solidFill>
              </a:rPr>
              <a:t>surgery</a:t>
            </a:r>
            <a:r>
              <a:rPr lang="sv-SE" b="1" dirty="0">
                <a:solidFill>
                  <a:srgbClr val="C00000"/>
                </a:solidFill>
              </a:rPr>
              <a:t> (PROM), </a:t>
            </a:r>
            <a:r>
              <a:rPr lang="sv-SE" b="1" dirty="0" err="1">
                <a:solidFill>
                  <a:srgbClr val="C00000"/>
                </a:solidFill>
              </a:rPr>
              <a:t>measured</a:t>
            </a:r>
            <a:r>
              <a:rPr lang="sv-SE" b="1" dirty="0">
                <a:solidFill>
                  <a:srgbClr val="C00000"/>
                </a:solidFill>
              </a:rPr>
              <a:t> as ”</a:t>
            </a:r>
            <a:r>
              <a:rPr lang="sv-SE" b="1" dirty="0" err="1">
                <a:solidFill>
                  <a:srgbClr val="C00000"/>
                </a:solidFill>
              </a:rPr>
              <a:t>Completely</a:t>
            </a:r>
            <a:r>
              <a:rPr lang="sv-SE" b="1" dirty="0">
                <a:solidFill>
                  <a:srgbClr val="C00000"/>
                </a:solidFill>
              </a:rPr>
              <a:t> </a:t>
            </a:r>
            <a:r>
              <a:rPr lang="sv-SE" b="1" dirty="0" err="1">
                <a:solidFill>
                  <a:srgbClr val="C00000"/>
                </a:solidFill>
              </a:rPr>
              <a:t>painfree+Much</a:t>
            </a:r>
            <a:r>
              <a:rPr lang="sv-SE" b="1" dirty="0">
                <a:solidFill>
                  <a:srgbClr val="C00000"/>
                </a:solidFill>
              </a:rPr>
              <a:t> </a:t>
            </a:r>
            <a:r>
              <a:rPr lang="sv-SE" b="1" dirty="0" err="1">
                <a:solidFill>
                  <a:srgbClr val="C00000"/>
                </a:solidFill>
              </a:rPr>
              <a:t>better</a:t>
            </a:r>
            <a:r>
              <a:rPr lang="sv-SE" b="1" dirty="0">
                <a:solidFill>
                  <a:srgbClr val="C00000"/>
                </a:solidFill>
              </a:rPr>
              <a:t>” </a:t>
            </a:r>
            <a:r>
              <a:rPr lang="sv-SE" sz="1200" b="1" dirty="0">
                <a:solidFill>
                  <a:srgbClr val="C00000"/>
                </a:solidFill>
              </a:rPr>
              <a:t>(Global </a:t>
            </a:r>
            <a:r>
              <a:rPr lang="sv-SE" sz="1200" b="1" dirty="0" err="1">
                <a:solidFill>
                  <a:srgbClr val="C00000"/>
                </a:solidFill>
              </a:rPr>
              <a:t>assessment</a:t>
            </a:r>
            <a:r>
              <a:rPr lang="sv-SE" sz="1200" b="1" dirty="0">
                <a:solidFill>
                  <a:srgbClr val="C00000"/>
                </a:solidFill>
              </a:rPr>
              <a:t>). </a:t>
            </a:r>
            <a:r>
              <a:rPr lang="sv-SE" sz="1600" b="1" i="1" dirty="0">
                <a:solidFill>
                  <a:srgbClr val="C00000"/>
                </a:solidFill>
                <a:highlight>
                  <a:srgbClr val="FFFF00"/>
                </a:highlight>
              </a:rPr>
              <a:t>ADJUSTED FOR CASE-MIX </a:t>
            </a:r>
            <a:r>
              <a:rPr lang="sv-SE" sz="1200" b="1" dirty="0">
                <a:solidFill>
                  <a:srgbClr val="C00000"/>
                </a:solidFill>
              </a:rPr>
              <a:t>(</a:t>
            </a:r>
            <a:r>
              <a:rPr lang="sv-SE" sz="1200" b="1" dirty="0" err="1">
                <a:solidFill>
                  <a:srgbClr val="C00000"/>
                </a:solidFill>
              </a:rPr>
              <a:t>clinics</a:t>
            </a:r>
            <a:r>
              <a:rPr lang="sv-SE" sz="1200" b="1" dirty="0">
                <a:solidFill>
                  <a:srgbClr val="C00000"/>
                </a:solidFill>
              </a:rPr>
              <a:t> </a:t>
            </a:r>
            <a:r>
              <a:rPr lang="sv-SE" sz="1200" b="1" dirty="0" err="1">
                <a:solidFill>
                  <a:srgbClr val="C00000"/>
                </a:solidFill>
              </a:rPr>
              <a:t>are</a:t>
            </a:r>
            <a:r>
              <a:rPr lang="sv-SE" sz="1200" b="1" dirty="0">
                <a:solidFill>
                  <a:srgbClr val="C00000"/>
                </a:solidFill>
              </a:rPr>
              <a:t> operating on different patient populations)</a:t>
            </a:r>
          </a:p>
          <a:p>
            <a:r>
              <a:rPr lang="sv-SE" b="1" dirty="0">
                <a:highlight>
                  <a:srgbClr val="FFFF00"/>
                </a:highlight>
              </a:rPr>
              <a:t>All </a:t>
            </a:r>
            <a:r>
              <a:rPr lang="sv-SE" b="1" dirty="0" err="1">
                <a:highlight>
                  <a:srgbClr val="FFFF00"/>
                </a:highlight>
              </a:rPr>
              <a:t>Clinics</a:t>
            </a:r>
            <a:r>
              <a:rPr lang="sv-SE" b="1" dirty="0">
                <a:highlight>
                  <a:srgbClr val="FFFF00"/>
                </a:highlight>
              </a:rPr>
              <a:t> (</a:t>
            </a:r>
            <a:r>
              <a:rPr lang="sv-SE" b="1" dirty="0" err="1">
                <a:highlight>
                  <a:srgbClr val="FFFF00"/>
                </a:highlight>
              </a:rPr>
              <a:t>appr</a:t>
            </a:r>
            <a:r>
              <a:rPr lang="sv-SE" b="1" dirty="0">
                <a:highlight>
                  <a:srgbClr val="FFFF00"/>
                </a:highlight>
              </a:rPr>
              <a:t>. 45) </a:t>
            </a:r>
            <a:r>
              <a:rPr lang="sv-SE" b="1" dirty="0"/>
              <a:t>in Sweden, </a:t>
            </a:r>
            <a:r>
              <a:rPr lang="sv-SE" b="1" dirty="0" err="1"/>
              <a:t>during</a:t>
            </a:r>
            <a:r>
              <a:rPr lang="sv-SE" b="1" dirty="0"/>
              <a:t> a 10 </a:t>
            </a:r>
            <a:r>
              <a:rPr lang="sv-SE" b="1" dirty="0" err="1"/>
              <a:t>year</a:t>
            </a:r>
            <a:r>
              <a:rPr lang="sv-SE" b="1" dirty="0"/>
              <a:t> ”</a:t>
            </a:r>
            <a:r>
              <a:rPr lang="sv-SE" b="1" dirty="0" err="1"/>
              <a:t>window</a:t>
            </a:r>
            <a:r>
              <a:rPr lang="sv-SE" b="1" dirty="0"/>
              <a:t>” – </a:t>
            </a:r>
            <a:r>
              <a:rPr lang="sv-SE" b="1" dirty="0" err="1"/>
              <a:t>uppdated</a:t>
            </a:r>
            <a:r>
              <a:rPr lang="sv-SE" b="1" dirty="0"/>
              <a:t> </a:t>
            </a:r>
            <a:r>
              <a:rPr lang="sv-SE" b="1" dirty="0" err="1"/>
              <a:t>every</a:t>
            </a:r>
            <a:r>
              <a:rPr lang="sv-SE" b="1" dirty="0"/>
              <a:t> </a:t>
            </a:r>
            <a:r>
              <a:rPr lang="sv-SE" b="1" dirty="0" err="1"/>
              <a:t>day</a:t>
            </a:r>
            <a:r>
              <a:rPr lang="sv-SE" b="1" dirty="0"/>
              <a:t> </a:t>
            </a:r>
            <a:r>
              <a:rPr lang="sv-SE" sz="1400" b="1" dirty="0"/>
              <a:t>(</a:t>
            </a:r>
            <a:r>
              <a:rPr lang="sv-SE" sz="1400" b="1" dirty="0" err="1"/>
              <a:t>with</a:t>
            </a:r>
            <a:r>
              <a:rPr lang="sv-SE" sz="1400" b="1" dirty="0"/>
              <a:t> </a:t>
            </a:r>
            <a:r>
              <a:rPr lang="sv-SE" sz="1400" b="1" dirty="0" err="1"/>
              <a:t>conficence</a:t>
            </a:r>
            <a:r>
              <a:rPr lang="sv-SE" sz="1400" b="1" dirty="0"/>
              <a:t> </a:t>
            </a:r>
            <a:r>
              <a:rPr lang="sv-SE" sz="1400" b="1" dirty="0" err="1"/>
              <a:t>intervals</a:t>
            </a:r>
            <a:r>
              <a:rPr lang="sv-SE" sz="1400" b="1" dirty="0"/>
              <a:t>)</a:t>
            </a:r>
            <a:endParaRPr lang="sv-SE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47F48D6-8EB6-4F3A-B239-3B89A87C473F}"/>
              </a:ext>
            </a:extLst>
          </p:cNvPr>
          <p:cNvSpPr/>
          <p:nvPr/>
        </p:nvSpPr>
        <p:spPr>
          <a:xfrm>
            <a:off x="409950" y="1028181"/>
            <a:ext cx="11532066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sv-SE" sz="2800" b="1" dirty="0"/>
              <a:t>Lumbar </a:t>
            </a:r>
            <a:r>
              <a:rPr lang="sv-SE" sz="2800" b="1" dirty="0" err="1"/>
              <a:t>Disc</a:t>
            </a:r>
            <a:r>
              <a:rPr lang="sv-SE" sz="2800" b="1" dirty="0"/>
              <a:t> </a:t>
            </a:r>
            <a:r>
              <a:rPr lang="sv-SE" sz="2800" b="1" dirty="0" err="1"/>
              <a:t>Herniation</a:t>
            </a:r>
            <a:r>
              <a:rPr lang="sv-SE" sz="3200" b="1" dirty="0"/>
              <a:t>. </a:t>
            </a:r>
            <a:r>
              <a:rPr lang="sv-SE" sz="2800" b="1" dirty="0" err="1"/>
              <a:t>Improved</a:t>
            </a:r>
            <a:r>
              <a:rPr lang="sv-SE" sz="2800" b="1" dirty="0"/>
              <a:t> leg pain – </a:t>
            </a:r>
            <a:r>
              <a:rPr lang="sv-SE" sz="2800" b="1" dirty="0" err="1"/>
              <a:t>yearly</a:t>
            </a:r>
            <a:r>
              <a:rPr lang="sv-SE" sz="2800" b="1" dirty="0"/>
              <a:t> </a:t>
            </a:r>
            <a:r>
              <a:rPr lang="sv-SE" sz="2800" b="1" dirty="0" err="1"/>
              <a:t>results</a:t>
            </a:r>
            <a:r>
              <a:rPr lang="sv-SE" sz="2800" b="1" dirty="0"/>
              <a:t> Swedish </a:t>
            </a:r>
            <a:r>
              <a:rPr lang="sv-SE" sz="2800" b="1" dirty="0" err="1"/>
              <a:t>clinics</a:t>
            </a:r>
            <a:endParaRPr lang="sv-SE" sz="2800" b="1" dirty="0"/>
          </a:p>
          <a:p>
            <a:r>
              <a:rPr lang="sv-SE" sz="2800" b="1" dirty="0"/>
              <a:t>		</a:t>
            </a:r>
            <a:r>
              <a:rPr lang="sv-SE" sz="2800" b="1" dirty="0" err="1">
                <a:solidFill>
                  <a:srgbClr val="C00000"/>
                </a:solidFill>
              </a:rPr>
              <a:t>Adjusted</a:t>
            </a:r>
            <a:r>
              <a:rPr lang="sv-SE" sz="2800" b="1" dirty="0">
                <a:solidFill>
                  <a:srgbClr val="C00000"/>
                </a:solidFill>
              </a:rPr>
              <a:t> for ”</a:t>
            </a:r>
            <a:r>
              <a:rPr lang="sv-SE" sz="2800" b="1" dirty="0" err="1">
                <a:solidFill>
                  <a:srgbClr val="C00000"/>
                </a:solidFill>
              </a:rPr>
              <a:t>case</a:t>
            </a:r>
            <a:r>
              <a:rPr lang="sv-SE" sz="2800" b="1" dirty="0">
                <a:solidFill>
                  <a:srgbClr val="C00000"/>
                </a:solidFill>
              </a:rPr>
              <a:t>-mix” – </a:t>
            </a:r>
            <a:r>
              <a:rPr lang="sv-SE" sz="2800" b="1" dirty="0" err="1">
                <a:solidFill>
                  <a:srgbClr val="C00000"/>
                </a:solidFill>
              </a:rPr>
              <a:t>comparing</a:t>
            </a:r>
            <a:r>
              <a:rPr lang="sv-SE" sz="2800" b="1" dirty="0">
                <a:solidFill>
                  <a:srgbClr val="C00000"/>
                </a:solidFill>
              </a:rPr>
              <a:t> </a:t>
            </a:r>
            <a:r>
              <a:rPr lang="sv-SE" sz="2800" b="1" dirty="0" err="1">
                <a:solidFill>
                  <a:srgbClr val="C00000"/>
                </a:solidFill>
              </a:rPr>
              <a:t>results</a:t>
            </a:r>
            <a:r>
              <a:rPr lang="sv-SE" sz="2800" b="1" dirty="0">
                <a:solidFill>
                  <a:srgbClr val="C00000"/>
                </a:solidFill>
              </a:rPr>
              <a:t> </a:t>
            </a:r>
            <a:r>
              <a:rPr lang="sv-SE" sz="2800" b="1" dirty="0" err="1">
                <a:solidFill>
                  <a:srgbClr val="C00000"/>
                </a:solidFill>
              </a:rPr>
              <a:t>among</a:t>
            </a:r>
            <a:r>
              <a:rPr lang="sv-SE" sz="2800" b="1" dirty="0">
                <a:solidFill>
                  <a:srgbClr val="C00000"/>
                </a:solidFill>
              </a:rPr>
              <a:t> </a:t>
            </a:r>
            <a:r>
              <a:rPr lang="sv-SE" sz="2800" b="1" dirty="0" err="1">
                <a:solidFill>
                  <a:srgbClr val="C00000"/>
                </a:solidFill>
              </a:rPr>
              <a:t>clinics</a:t>
            </a:r>
            <a:endParaRPr lang="sv-SE" sz="2800" dirty="0">
              <a:solidFill>
                <a:srgbClr val="C00000"/>
              </a:solidFill>
            </a:endParaRP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C49DC61E-4928-445B-A875-1485C892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69B0831-3DDF-4E23-9B0A-DB688B0F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8DAF-10FA-40E9-8E1B-2BFB524C02B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9152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4643</TotalTime>
  <Words>941</Words>
  <Application>Microsoft Office PowerPoint</Application>
  <PresentationFormat>Bredbild</PresentationFormat>
  <Paragraphs>100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Eurospine Helsinki</dc:title>
  <dc:creator>Peter</dc:creator>
  <cp:lastModifiedBy>Carina Blom</cp:lastModifiedBy>
  <cp:revision>220</cp:revision>
  <dcterms:created xsi:type="dcterms:W3CDTF">2019-09-17T09:18:43Z</dcterms:created>
  <dcterms:modified xsi:type="dcterms:W3CDTF">2020-11-18T09:17:51Z</dcterms:modified>
</cp:coreProperties>
</file>